
<file path=[Content_Types].xml><?xml version="1.0" encoding="utf-8"?>
<Types xmlns="http://schemas.openxmlformats.org/package/2006/content-types">
  <Default Extension="bin" ContentType="application/vnd.openxmlformats-officedocument.oleObject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304" r:id="rId2"/>
    <p:sldId id="382" r:id="rId3"/>
    <p:sldId id="383" r:id="rId4"/>
    <p:sldId id="384" r:id="rId5"/>
    <p:sldId id="389" r:id="rId6"/>
    <p:sldId id="385" r:id="rId7"/>
    <p:sldId id="376" r:id="rId8"/>
    <p:sldId id="387" r:id="rId9"/>
    <p:sldId id="388" r:id="rId10"/>
    <p:sldId id="377" r:id="rId11"/>
    <p:sldId id="390" r:id="rId12"/>
    <p:sldId id="391" r:id="rId13"/>
    <p:sldId id="311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zsák Bálint" initials="IB" lastIdx="5" clrIdx="0">
    <p:extLst>
      <p:ext uri="{19B8F6BF-5375-455C-9EA6-DF929625EA0E}">
        <p15:presenceInfo xmlns:p15="http://schemas.microsoft.com/office/powerpoint/2012/main" userId="S-1-5-21-3555814777-2407423378-1128696946-157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58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8F98A5F-1AC3-40F7-9636-3049DDF3C1B0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0F7F517-F2D7-461C-AC35-0F54EBBDF6D8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72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lehetséges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7F517-F2D7-461C-AC35-0F54EBBDF6D8}" type="slidenum">
              <a:rPr lang="hu-HU" smtClean="0"/>
              <a:pPr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60538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7F517-F2D7-461C-AC35-0F54EBBDF6D8}" type="slidenum">
              <a:rPr lang="hu-HU" smtClean="0"/>
              <a:pPr/>
              <a:t>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64168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Jegyzetek helye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hu-HU" sz="1400" dirty="0">
                    <a:solidFill>
                      <a:schemeClr val="tx1"/>
                    </a:solidFill>
                  </a:rPr>
                  <a:t>elsődleges: </a:t>
                </a:r>
                <a:r>
                  <a:rPr lang="hu-HU" sz="1400" dirty="0" err="1">
                    <a:solidFill>
                      <a:schemeClr val="tx1"/>
                    </a:solidFill>
                  </a:rPr>
                  <a:t>hipó</a:t>
                </a:r>
                <a:r>
                  <a:rPr lang="hu-HU" sz="1400" dirty="0">
                    <a:solidFill>
                      <a:schemeClr val="tx1"/>
                    </a:solidFill>
                  </a:rPr>
                  <a:t> </a:t>
                </a:r>
                <a:endParaRPr lang="hu-HU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>
                  <a:spcAft>
                    <a:spcPts val="12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𝐶𝑙𝑂</m:t>
                        </m:r>
                      </m:e>
                      <m:sup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hu-HU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groupChr>
                      <m:groupChrPr>
                        <m:chr m:val="→"/>
                        <m:vertJc m:val="bot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ő,  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𝑛𝑦</m:t>
                        </m:r>
                      </m:e>
                    </m:groupChr>
                    <m:r>
                      <a:rPr lang="hu-HU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𝐶𝑙</m:t>
                        </m:r>
                      </m:e>
                      <m:sup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hu-HU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𝐶𝑙𝑂</m:t>
                        </m:r>
                      </m:e>
                      <m:sub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</m:oMath>
                </a14:m>
                <a:r>
                  <a:rPr lang="hu-HU" sz="1400" dirty="0">
                    <a:solidFill>
                      <a:schemeClr val="tx1"/>
                    </a:solidFill>
                  </a:rPr>
                  <a:t>	</a:t>
                </a:r>
              </a:p>
              <a:p>
                <a:pPr>
                  <a:spcAft>
                    <a:spcPts val="1200"/>
                  </a:spcAft>
                </a:pPr>
                <a:r>
                  <a:rPr lang="hu-HU" sz="1400" dirty="0">
                    <a:solidFill>
                      <a:schemeClr val="tx1"/>
                    </a:solidFill>
                  </a:rPr>
                  <a:t>másodlagos: ClO</a:t>
                </a:r>
                <a:r>
                  <a:rPr lang="hu-HU" sz="1400" baseline="-25000" dirty="0">
                    <a:solidFill>
                      <a:schemeClr val="tx1"/>
                    </a:solidFill>
                  </a:rPr>
                  <a:t>2</a:t>
                </a:r>
                <a:r>
                  <a:rPr lang="hu-HU" sz="1400" dirty="0">
                    <a:solidFill>
                      <a:schemeClr val="tx1"/>
                    </a:solidFill>
                  </a:rPr>
                  <a:t> bomlása: </a:t>
                </a:r>
              </a:p>
              <a:p>
                <a:pPr>
                  <a:spcAft>
                    <a:spcPts val="1200"/>
                  </a:spcAft>
                </a:pPr>
                <a:r>
                  <a:rPr lang="hu-HU" dirty="0">
                    <a:solidFill>
                      <a:schemeClr val="tx1"/>
                    </a:solidFill>
                  </a:rPr>
                  <a:t>2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𝐶𝑙𝑂</m:t>
                        </m:r>
                      </m:e>
                      <m:sub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u-HU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𝑂𝐻</m:t>
                        </m:r>
                      </m:e>
                      <m:sup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hu-HU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</m:t>
                    </m:r>
                    <m:sSubSup>
                      <m:sSubSupPr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𝐶𝑙𝑂</m:t>
                        </m:r>
                      </m:e>
                      <m:sub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hu-HU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𝐶𝑙𝑂</m:t>
                        </m:r>
                      </m:e>
                      <m:sub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hu-HU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u-HU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</m:oMath>
                </a14:m>
                <a:endParaRPr lang="hu-HU" sz="1400" dirty="0">
                  <a:solidFill>
                    <a:schemeClr val="tx1"/>
                  </a:solidFill>
                </a:endParaRPr>
              </a:p>
              <a:p>
                <a:pPr>
                  <a:spcAft>
                    <a:spcPts val="1200"/>
                  </a:spcAft>
                </a:pPr>
                <a:r>
                  <a:rPr lang="hu-HU" sz="1400" dirty="0">
                    <a:solidFill>
                      <a:schemeClr val="tx1"/>
                    </a:solidFill>
                  </a:rPr>
                  <a:t>ClO</a:t>
                </a:r>
                <a:r>
                  <a:rPr lang="hu-HU" sz="1400" baseline="-25000" dirty="0">
                    <a:solidFill>
                      <a:schemeClr val="tx1"/>
                    </a:solidFill>
                  </a:rPr>
                  <a:t>2</a:t>
                </a:r>
                <a:r>
                  <a:rPr lang="hu-HU" sz="1400" dirty="0">
                    <a:solidFill>
                      <a:schemeClr val="tx1"/>
                    </a:solidFill>
                  </a:rPr>
                  <a:t> előállítás mellékterméke:</a:t>
                </a:r>
                <a:endParaRPr lang="hu-HU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𝐶𝑙𝑂</m:t>
                          </m:r>
                        </m:e>
                        <m:sub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hu-HU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p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hu-HU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Sup>
                        <m:sSubSupPr>
                          <m:ctrlP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3 </m:t>
                          </m:r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𝐶𝑙𝑂</m:t>
                          </m:r>
                        </m:e>
                        <m:sub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hu-HU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𝐶𝑙</m:t>
                          </m:r>
                        </m:e>
                        <m:sub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hu-HU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hu-HU" dirty="0">
                  <a:solidFill>
                    <a:schemeClr val="tx1"/>
                  </a:solidFill>
                </a:endParaRPr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3" name="Jegyzetek helye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hu-HU" sz="1400" dirty="0" smtClean="0">
                    <a:solidFill>
                      <a:schemeClr val="tx1"/>
                    </a:solidFill>
                  </a:rPr>
                  <a:t>elsődleges: </a:t>
                </a:r>
                <a:r>
                  <a:rPr lang="hu-HU" sz="1400" dirty="0" err="1" smtClean="0">
                    <a:solidFill>
                      <a:schemeClr val="tx1"/>
                    </a:solidFill>
                  </a:rPr>
                  <a:t>hipó</a:t>
                </a:r>
                <a:r>
                  <a:rPr lang="hu-HU" sz="1400" dirty="0" smtClean="0">
                    <a:solidFill>
                      <a:schemeClr val="tx1"/>
                    </a:solidFill>
                  </a:rPr>
                  <a:t> </a:t>
                </a:r>
                <a:endParaRPr lang="hu-HU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>
                  <a:spcAft>
                    <a:spcPts val="1200"/>
                  </a:spcAft>
                </a:pPr>
                <a:r>
                  <a:rPr lang="hu-HU" i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〖3 𝐶𝑙𝑂〗^−  →┴(ℎő,   𝑓é𝑛𝑦)  〖2 𝐶𝑙〗^−+〖𝐶𝑙𝑂〗_3^−</a:t>
                </a:r>
                <a:r>
                  <a:rPr lang="hu-HU" sz="1400" dirty="0">
                    <a:solidFill>
                      <a:schemeClr val="tx1"/>
                    </a:solidFill>
                  </a:rPr>
                  <a:t>	</a:t>
                </a:r>
              </a:p>
              <a:p>
                <a:pPr>
                  <a:spcAft>
                    <a:spcPts val="1200"/>
                  </a:spcAft>
                </a:pPr>
                <a:r>
                  <a:rPr lang="hu-HU" sz="1400" dirty="0" smtClean="0">
                    <a:solidFill>
                      <a:schemeClr val="tx1"/>
                    </a:solidFill>
                  </a:rPr>
                  <a:t>másodlagos</a:t>
                </a:r>
                <a:r>
                  <a:rPr lang="hu-HU" sz="1400" dirty="0">
                    <a:solidFill>
                      <a:schemeClr val="tx1"/>
                    </a:solidFill>
                  </a:rPr>
                  <a:t>: ClO</a:t>
                </a:r>
                <a:r>
                  <a:rPr lang="hu-HU" sz="1400" baseline="-25000" dirty="0">
                    <a:solidFill>
                      <a:schemeClr val="tx1"/>
                    </a:solidFill>
                  </a:rPr>
                  <a:t>2</a:t>
                </a:r>
                <a:r>
                  <a:rPr lang="hu-HU" sz="1400" dirty="0">
                    <a:solidFill>
                      <a:schemeClr val="tx1"/>
                    </a:solidFill>
                  </a:rPr>
                  <a:t> bomlása: </a:t>
                </a:r>
                <a:endParaRPr lang="hu-HU" sz="1400" dirty="0" smtClean="0">
                  <a:solidFill>
                    <a:schemeClr val="tx1"/>
                  </a:solidFill>
                </a:endParaRPr>
              </a:p>
              <a:p>
                <a:pPr>
                  <a:spcAft>
                    <a:spcPts val="1200"/>
                  </a:spcAft>
                </a:pPr>
                <a:r>
                  <a:rPr lang="hu-HU" dirty="0" smtClean="0">
                    <a:solidFill>
                      <a:schemeClr val="tx1"/>
                    </a:solidFill>
                  </a:rPr>
                  <a:t>2 </a:t>
                </a:r>
                <a:r>
                  <a:rPr lang="hu-HU" i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〖𝐶𝑙𝑂〗_2+〖2 𝑂𝐻〗^−</a:t>
                </a:r>
                <a:r>
                  <a:rPr lang="hu-HU" i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→ 〖</a:t>
                </a:r>
                <a:r>
                  <a:rPr lang="hu-HU" i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𝐶𝑙𝑂</a:t>
                </a:r>
                <a:r>
                  <a:rPr lang="hu-HU" i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〗_</a:t>
                </a:r>
                <a:r>
                  <a:rPr lang="hu-HU" i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2^−</a:t>
                </a:r>
                <a:r>
                  <a:rPr lang="hu-HU" i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+〖</a:t>
                </a:r>
                <a:r>
                  <a:rPr lang="hu-HU" i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𝐶𝑙𝑂</a:t>
                </a:r>
                <a:r>
                  <a:rPr lang="hu-HU" i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〗_</a:t>
                </a:r>
                <a:r>
                  <a:rPr lang="hu-HU" i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3^−</a:t>
                </a:r>
                <a:r>
                  <a:rPr lang="hu-HU" i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+</a:t>
                </a:r>
                <a:r>
                  <a:rPr lang="hu-HU" i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𝐻</a:t>
                </a:r>
                <a:r>
                  <a:rPr lang="hu-HU" i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_</a:t>
                </a:r>
                <a:r>
                  <a:rPr lang="hu-HU" i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2</a:t>
                </a:r>
                <a:r>
                  <a:rPr lang="hu-HU" i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𝑂</a:t>
                </a:r>
                <a:endParaRPr lang="hu-HU" sz="1400" dirty="0" smtClean="0">
                  <a:solidFill>
                    <a:schemeClr val="tx1"/>
                  </a:solidFill>
                </a:endParaRPr>
              </a:p>
              <a:p>
                <a:pPr>
                  <a:spcAft>
                    <a:spcPts val="1200"/>
                  </a:spcAft>
                </a:pPr>
                <a:r>
                  <a:rPr lang="hu-HU" sz="1400" dirty="0" smtClean="0">
                    <a:solidFill>
                      <a:schemeClr val="tx1"/>
                    </a:solidFill>
                  </a:rPr>
                  <a:t>ClO</a:t>
                </a:r>
                <a:r>
                  <a:rPr lang="hu-HU" sz="1400" baseline="-25000" dirty="0" smtClean="0">
                    <a:solidFill>
                      <a:schemeClr val="tx1"/>
                    </a:solidFill>
                  </a:rPr>
                  <a:t>2</a:t>
                </a:r>
                <a:r>
                  <a:rPr lang="hu-HU" sz="1400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sz="1400" dirty="0">
                    <a:solidFill>
                      <a:schemeClr val="tx1"/>
                    </a:solidFill>
                  </a:rPr>
                  <a:t>előállítás mellékterméke</a:t>
                </a:r>
                <a:r>
                  <a:rPr lang="hu-HU" sz="1400" dirty="0" smtClean="0">
                    <a:solidFill>
                      <a:schemeClr val="tx1"/>
                    </a:solidFill>
                  </a:rPr>
                  <a:t>:</a:t>
                </a:r>
                <a:endParaRPr lang="hu-HU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>
                  <a:spcAft>
                    <a:spcPts val="1200"/>
                  </a:spcAft>
                </a:pPr>
                <a:r>
                  <a:rPr lang="hu-HU" i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〖5 𝐶𝑙𝑂〗_2^−+〖2 𝐻〗^+</a:t>
                </a:r>
                <a:r>
                  <a:rPr lang="hu-HU" i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→〖3 𝐶𝑙𝑂〗_3^−+〖𝐶𝑙〗_2+𝐻_2 𝑂</a:t>
                </a:r>
                <a:endParaRPr lang="hu-HU" dirty="0">
                  <a:solidFill>
                    <a:schemeClr val="tx1"/>
                  </a:solidFill>
                </a:endParaRPr>
              </a:p>
              <a:p>
                <a:endParaRPr lang="hu-HU" dirty="0"/>
              </a:p>
            </p:txBody>
          </p:sp>
        </mc:Fallback>
      </mc:AlternateContent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7F517-F2D7-461C-AC35-0F54EBBDF6D8}" type="slidenum">
              <a:rPr lang="hu-HU" smtClean="0"/>
              <a:pPr/>
              <a:t>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37424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2600" dirty="0">
                <a:solidFill>
                  <a:schemeClr val="tx1"/>
                </a:solidFill>
              </a:rPr>
              <a:t>IC – </a:t>
            </a:r>
            <a:r>
              <a:rPr lang="hu-HU" sz="2600" dirty="0" err="1">
                <a:solidFill>
                  <a:schemeClr val="tx1"/>
                </a:solidFill>
              </a:rPr>
              <a:t>vez.kép</a:t>
            </a:r>
            <a:r>
              <a:rPr lang="hu-HU" sz="2600" dirty="0">
                <a:solidFill>
                  <a:schemeClr val="tx1"/>
                </a:solidFill>
              </a:rPr>
              <a:t>, </a:t>
            </a:r>
            <a:r>
              <a:rPr lang="hu-HU" sz="2600" dirty="0" err="1">
                <a:solidFill>
                  <a:schemeClr val="tx1"/>
                </a:solidFill>
              </a:rPr>
              <a:t>inj</a:t>
            </a:r>
            <a:r>
              <a:rPr lang="hu-HU" sz="2600" dirty="0">
                <a:solidFill>
                  <a:schemeClr val="tx1"/>
                </a:solidFill>
              </a:rPr>
              <a:t> V 50 </a:t>
            </a:r>
            <a:r>
              <a:rPr lang="hu-HU" sz="2600" dirty="0" err="1">
                <a:solidFill>
                  <a:schemeClr val="tx1"/>
                </a:solidFill>
              </a:rPr>
              <a:t>ul</a:t>
            </a:r>
            <a:endParaRPr lang="hu-HU" sz="2600" dirty="0">
              <a:solidFill>
                <a:schemeClr val="tx1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7F517-F2D7-461C-AC35-0F54EBBDF6D8}" type="slidenum">
              <a:rPr lang="hu-HU" smtClean="0"/>
              <a:pPr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08244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 kémiai uránmérés eredményei összesalfaaktivitás méréssel együtt pontosabb indikatív dózis meghatározást eredményezhetnek és a </a:t>
            </a:r>
            <a:r>
              <a:rPr lang="hu-HU" dirty="0" err="1"/>
              <a:t>teljesradionuklidsor</a:t>
            </a:r>
            <a:r>
              <a:rPr lang="hu-HU" dirty="0"/>
              <a:t> költséges vizsgálatát is kiválthatja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7F517-F2D7-461C-AC35-0F54EBBDF6D8}" type="slidenum">
              <a:rPr lang="hu-HU" smtClean="0"/>
              <a:pPr/>
              <a:t>11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91244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Ez kényelmesen mérhető, de ICP-MS-el lehet </a:t>
            </a:r>
            <a:r>
              <a:rPr lang="hu-HU" dirty="0" err="1"/>
              <a:t>lejebb</a:t>
            </a:r>
            <a:r>
              <a:rPr lang="hu-HU" dirty="0"/>
              <a:t> is menni (érdemes?), de ugye mérhetik magasabbal is.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7F517-F2D7-461C-AC35-0F54EBBDF6D8}" type="slidenum">
              <a:rPr lang="hu-HU" smtClean="0"/>
              <a:pPr/>
              <a:t>12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27069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CF58CF98-D4D1-46EC-81A9-070A8C63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0C62FE4F-0FC4-482D-9B2D-CC8C69B25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5FE95C0-9DBA-4AE4-ABAA-8AA7F90B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6044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9CBC935D-199C-4466-9A7F-6F0E29E81D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14E9EB25-3A48-4F3B-BC2F-D416F409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F896DE7-39F2-41EB-9B3C-115BE610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778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D031A70-5DCD-4A6C-A449-E90DA04A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D530A938-5BF4-4F68-8E44-75E13DCB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540DD37F-2007-47AB-ACCE-2D28942A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386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77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7FB7248-A80F-41A0-836A-F9075EECC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46291E58-1371-46ED-96EB-83B54C1A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FED3814-563D-47F8-B9B8-2896CC71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858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089FE322-C6A9-473D-A5F3-6144C04C898A}" type="datetimeFigureOut">
              <a:rPr lang="hu-HU" smtClean="0"/>
              <a:t>2024. 01. 25.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038600" y="644871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124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10" name="Dátum helye 3">
            <a:extLst>
              <a:ext uri="{FF2B5EF4-FFF2-40B4-BE49-F238E27FC236}">
                <a16:creationId xmlns:a16="http://schemas.microsoft.com/office/drawing/2014/main" id="{4D1AFF7C-631C-4556-BDB0-A9C7748F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11" name="Élőláb helye 4">
            <a:extLst>
              <a:ext uri="{FF2B5EF4-FFF2-40B4-BE49-F238E27FC236}">
                <a16:creationId xmlns:a16="http://schemas.microsoft.com/office/drawing/2014/main" id="{D1AF7E08-6646-4A12-9928-6EEF9EDD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2" name="Dia számának helye 5">
            <a:extLst>
              <a:ext uri="{FF2B5EF4-FFF2-40B4-BE49-F238E27FC236}">
                <a16:creationId xmlns:a16="http://schemas.microsoft.com/office/drawing/2014/main" id="{451EA8F4-75AF-4990-B37A-3A754D7F2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4824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BA11F795-4447-4672-8A7D-E3FBE5B7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7" name="Élőláb helye 4">
            <a:extLst>
              <a:ext uri="{FF2B5EF4-FFF2-40B4-BE49-F238E27FC236}">
                <a16:creationId xmlns:a16="http://schemas.microsoft.com/office/drawing/2014/main" id="{634E6E2A-4FED-4A1D-ACFC-E81A2B1F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8" name="Dia számának helye 5">
            <a:extLst>
              <a:ext uri="{FF2B5EF4-FFF2-40B4-BE49-F238E27FC236}">
                <a16:creationId xmlns:a16="http://schemas.microsoft.com/office/drawing/2014/main" id="{35E533A9-3565-494F-9E21-9D094F7D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956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3">
            <a:extLst>
              <a:ext uri="{FF2B5EF4-FFF2-40B4-BE49-F238E27FC236}">
                <a16:creationId xmlns:a16="http://schemas.microsoft.com/office/drawing/2014/main" id="{75C8A42B-2A25-436F-BA04-C6EEC874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6" name="Élőláb helye 4">
            <a:extLst>
              <a:ext uri="{FF2B5EF4-FFF2-40B4-BE49-F238E27FC236}">
                <a16:creationId xmlns:a16="http://schemas.microsoft.com/office/drawing/2014/main" id="{C4754CBA-794F-436E-9C11-57234AE7B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5">
            <a:extLst>
              <a:ext uri="{FF2B5EF4-FFF2-40B4-BE49-F238E27FC236}">
                <a16:creationId xmlns:a16="http://schemas.microsoft.com/office/drawing/2014/main" id="{F60CBC7B-63E9-4A0E-A050-7893BBD8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675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D012EEA9-2736-4101-98C2-8AA7A7E7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FE647E33-8423-4D6B-B330-87F16C5B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CA27BFA0-6BFF-45BE-97DA-22A5CC25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935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6189703D-5E2E-4D64-8CEC-66DFA11B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572F7F64-E8E4-43F4-AEA4-80FA1577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27CAE4AF-C961-42B4-B89A-71863888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976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0BF256DA-1987-49D0-A228-104BE0A30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C2CC8B01-C818-48A3-A421-A9722FFB8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D649A16-DC1E-4FDA-AA87-1F7A2ABD6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610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fif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356616" y="2130415"/>
            <a:ext cx="11430000" cy="1689095"/>
          </a:xfrm>
        </p:spPr>
        <p:txBody>
          <a:bodyPr>
            <a:noAutofit/>
          </a:bodyPr>
          <a:lstStyle/>
          <a:p>
            <a:r>
              <a:rPr lang="hu-HU" sz="3600" b="1" dirty="0"/>
              <a:t>Vizsgálati módszerek, </a:t>
            </a:r>
            <a:br>
              <a:rPr lang="hu-HU" sz="3600" b="1" dirty="0"/>
            </a:br>
            <a:r>
              <a:rPr lang="hu-HU" sz="3600" b="1" dirty="0"/>
              <a:t>laboratóriumi tapasztalatok II.</a:t>
            </a:r>
            <a:br>
              <a:rPr lang="hu-HU" sz="3600" b="1" dirty="0"/>
            </a:br>
            <a:r>
              <a:rPr lang="hu-HU" sz="2800" dirty="0"/>
              <a:t>Haloecetsavak, </a:t>
            </a:r>
            <a:r>
              <a:rPr lang="hu-HU" sz="2800" dirty="0" err="1"/>
              <a:t>klorit</a:t>
            </a:r>
            <a:r>
              <a:rPr lang="hu-HU" sz="2800" dirty="0"/>
              <a:t>/klorát, urán</a:t>
            </a:r>
          </a:p>
        </p:txBody>
      </p:sp>
      <p:sp>
        <p:nvSpPr>
          <p:cNvPr id="5" name="Alcím 2"/>
          <p:cNvSpPr>
            <a:spLocks noGrp="1"/>
          </p:cNvSpPr>
          <p:nvPr>
            <p:ph type="subTitle" idx="1"/>
          </p:nvPr>
        </p:nvSpPr>
        <p:spPr>
          <a:xfrm>
            <a:off x="2895600" y="5082548"/>
            <a:ext cx="6400800" cy="697632"/>
          </a:xfrm>
        </p:spPr>
        <p:txBody>
          <a:bodyPr>
            <a:noAutofit/>
          </a:bodyPr>
          <a:lstStyle/>
          <a:p>
            <a:r>
              <a:rPr lang="hu-HU" sz="2200" dirty="0">
                <a:solidFill>
                  <a:schemeClr val="bg1">
                    <a:lumMod val="65000"/>
                  </a:schemeClr>
                </a:solidFill>
              </a:rPr>
              <a:t>Gere Dóra</a:t>
            </a:r>
          </a:p>
          <a:p>
            <a:r>
              <a:rPr lang="hu-HU" sz="2200" dirty="0">
                <a:solidFill>
                  <a:schemeClr val="bg1">
                    <a:lumMod val="65000"/>
                  </a:schemeClr>
                </a:solidFill>
              </a:rPr>
              <a:t>NNGYK Közegészségügyi Laboratóriumi és Módszertani Főosztály</a:t>
            </a:r>
          </a:p>
        </p:txBody>
      </p:sp>
      <p:cxnSp>
        <p:nvCxnSpPr>
          <p:cNvPr id="6" name="Straight Connector 9"/>
          <p:cNvCxnSpPr/>
          <p:nvPr/>
        </p:nvCxnSpPr>
        <p:spPr>
          <a:xfrm flipV="1">
            <a:off x="1631504" y="3819510"/>
            <a:ext cx="8784976" cy="2743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496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16797" y="1690688"/>
            <a:ext cx="4467558" cy="2889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Urán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hu-HU" sz="2800" dirty="0">
                <a:latin typeface="+mn-lt"/>
              </a:rPr>
              <a:t>Geológiai eredetű komponens</a:t>
            </a:r>
          </a:p>
          <a:p>
            <a:pPr marL="228600" lvl="1">
              <a:spcBef>
                <a:spcPts val="1000"/>
              </a:spcBef>
            </a:pPr>
            <a:r>
              <a:rPr lang="hu-HU" sz="2800" dirty="0">
                <a:latin typeface="+mn-lt"/>
              </a:rPr>
              <a:t>Radioaktív (</a:t>
            </a:r>
            <a:r>
              <a:rPr lang="el-GR" sz="2800" dirty="0">
                <a:latin typeface="+mn-lt"/>
              </a:rPr>
              <a:t>α </a:t>
            </a:r>
            <a:r>
              <a:rPr lang="hu-HU" sz="2800" dirty="0">
                <a:latin typeface="+mn-lt"/>
              </a:rPr>
              <a:t>és </a:t>
            </a:r>
            <a:r>
              <a:rPr lang="el-GR" sz="2800" dirty="0">
                <a:latin typeface="+mn-lt"/>
              </a:rPr>
              <a:t>γ </a:t>
            </a:r>
            <a:r>
              <a:rPr lang="hu-HU" sz="2800" dirty="0">
                <a:latin typeface="+mn-lt"/>
              </a:rPr>
              <a:t>sugárzó) </a:t>
            </a:r>
          </a:p>
          <a:p>
            <a:pPr marL="228600" lvl="1">
              <a:spcBef>
                <a:spcPts val="1000"/>
              </a:spcBef>
            </a:pPr>
            <a:r>
              <a:rPr lang="hu-HU" sz="2800" dirty="0">
                <a:latin typeface="+mn-lt"/>
              </a:rPr>
              <a:t>Kémiai toxicitás – vesekárosító</a:t>
            </a:r>
          </a:p>
          <a:p>
            <a:pPr marL="228600" lvl="1">
              <a:spcBef>
                <a:spcPts val="1000"/>
              </a:spcBef>
            </a:pPr>
            <a:r>
              <a:rPr lang="hu-HU" sz="2800" dirty="0">
                <a:latin typeface="+mn-lt"/>
              </a:rPr>
              <a:t>Határérték: 30 µg/l</a:t>
            </a:r>
          </a:p>
        </p:txBody>
      </p:sp>
    </p:spTree>
    <p:extLst>
      <p:ext uri="{BB962C8B-B14F-4D97-AF65-F5344CB8AC3E}">
        <p14:creationId xmlns:p14="http://schemas.microsoft.com/office/powerpoint/2010/main" val="2443266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E268C2-DF3C-47B1-8B6A-14B882149009}"/>
              </a:ext>
            </a:extLst>
          </p:cNvPr>
          <p:cNvSpPr txBox="1">
            <a:spLocks/>
          </p:cNvSpPr>
          <p:nvPr/>
        </p:nvSpPr>
        <p:spPr>
          <a:xfrm>
            <a:off x="1097280" y="470674"/>
            <a:ext cx="10058400" cy="6970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4400" dirty="0">
                <a:solidFill>
                  <a:schemeClr val="tx1"/>
                </a:solidFill>
              </a:rPr>
              <a:t>Mérési módszerek – Urán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id="{3ED21FE7-F1BB-4275-80C3-B9E07ED84FF2}"/>
              </a:ext>
            </a:extLst>
          </p:cNvPr>
          <p:cNvSpPr txBox="1">
            <a:spLocks/>
          </p:cNvSpPr>
          <p:nvPr/>
        </p:nvSpPr>
        <p:spPr>
          <a:xfrm>
            <a:off x="1727825" y="1471613"/>
            <a:ext cx="10066778" cy="4450089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tx1"/>
                </a:solidFill>
              </a:rPr>
              <a:t>ICP-MS</a:t>
            </a:r>
            <a:br>
              <a:rPr lang="hu-HU" sz="2800" dirty="0">
                <a:solidFill>
                  <a:schemeClr val="tx1"/>
                </a:solidFill>
              </a:rPr>
            </a:br>
            <a:r>
              <a:rPr lang="hu-HU" sz="2400" dirty="0">
                <a:solidFill>
                  <a:schemeClr val="tx1"/>
                </a:solidFill>
              </a:rPr>
              <a:t>jellemzően ezzel mérik, gyors, egyszerű, nagy mintaszám- anyagilag is megéri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2600" dirty="0">
                <a:solidFill>
                  <a:schemeClr val="tx1"/>
                </a:solidFill>
              </a:rPr>
              <a:t> MSZ EN ISO 17294-2:2017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hu-HU" sz="12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600" dirty="0">
                <a:solidFill>
                  <a:schemeClr val="tx1"/>
                </a:solidFill>
              </a:rPr>
              <a:t>ICP-OES, atomabszorpció, </a:t>
            </a:r>
            <a:r>
              <a:rPr lang="hu-HU" sz="2600" dirty="0" err="1">
                <a:solidFill>
                  <a:schemeClr val="tx1"/>
                </a:solidFill>
              </a:rPr>
              <a:t>fluorimetria</a:t>
            </a:r>
            <a:endParaRPr lang="hu-HU" sz="26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600" dirty="0">
                <a:solidFill>
                  <a:schemeClr val="tx1"/>
                </a:solidFill>
              </a:rPr>
              <a:t>Alfa-/gamma-</a:t>
            </a:r>
            <a:r>
              <a:rPr lang="hu-HU" sz="2600" dirty="0" err="1">
                <a:solidFill>
                  <a:schemeClr val="tx1"/>
                </a:solidFill>
              </a:rPr>
              <a:t>spektrometria</a:t>
            </a:r>
            <a:endParaRPr lang="hu-HU" sz="26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hu-HU" sz="26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600" dirty="0">
                <a:solidFill>
                  <a:schemeClr val="tx1"/>
                </a:solidFill>
              </a:rPr>
              <a:t>Indikatív dózis meghatározáshoz felhasználható eredmények </a:t>
            </a:r>
            <a:br>
              <a:rPr lang="hu-HU" sz="2600" dirty="0">
                <a:solidFill>
                  <a:schemeClr val="tx1"/>
                </a:solidFill>
              </a:rPr>
            </a:br>
            <a:r>
              <a:rPr lang="hu-HU" sz="2600" dirty="0">
                <a:solidFill>
                  <a:schemeClr val="tx1"/>
                </a:solidFill>
              </a:rPr>
              <a:t>(összesalfa aktivitással együtt!) – lásd. Radiológiai módszertan</a:t>
            </a:r>
          </a:p>
        </p:txBody>
      </p:sp>
      <p:pic>
        <p:nvPicPr>
          <p:cNvPr id="8" name="Picture 4" descr="Megjelent az ISO 9001 szabvány legújabb változatat">
            <a:extLst>
              <a:ext uri="{FF2B5EF4-FFF2-40B4-BE49-F238E27FC236}">
                <a16:creationId xmlns:a16="http://schemas.microsoft.com/office/drawing/2014/main" id="{4B6754D1-F677-45D9-B447-8C387AE2B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35" y="1769157"/>
            <a:ext cx="1261090" cy="1041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954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E268C2-DF3C-47B1-8B6A-14B882149009}"/>
              </a:ext>
            </a:extLst>
          </p:cNvPr>
          <p:cNvSpPr txBox="1">
            <a:spLocks/>
          </p:cNvSpPr>
          <p:nvPr/>
        </p:nvSpPr>
        <p:spPr>
          <a:xfrm>
            <a:off x="1097280" y="470674"/>
            <a:ext cx="10058400" cy="6970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4400" dirty="0">
                <a:solidFill>
                  <a:schemeClr val="tx1"/>
                </a:solidFill>
              </a:rPr>
              <a:t>MSZ EN ISO 17294-2:2017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id="{3ED21FE7-F1BB-4275-80C3-B9E07ED84FF2}"/>
              </a:ext>
            </a:extLst>
          </p:cNvPr>
          <p:cNvSpPr txBox="1">
            <a:spLocks/>
          </p:cNvSpPr>
          <p:nvPr/>
        </p:nvSpPr>
        <p:spPr>
          <a:xfrm>
            <a:off x="1097280" y="1550212"/>
            <a:ext cx="9937663" cy="4385778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tx1"/>
                </a:solidFill>
              </a:rPr>
              <a:t>ICP-MS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tx1"/>
                </a:solidFill>
              </a:rPr>
              <a:t>A többi elemmel együtt, jól mérhető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tx1"/>
                </a:solidFill>
              </a:rPr>
              <a:t>Tartósítás és mintavétel– többi fémhez (pl. vas, mangán, arzén) hasonlóan (műanyag edény, salétromsavas tartósítás)</a:t>
            </a:r>
          </a:p>
          <a:p>
            <a:pPr lvl="1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tx1"/>
                </a:solidFill>
              </a:rPr>
              <a:t>Méréshatár - 1,0 µg/L</a:t>
            </a:r>
          </a:p>
        </p:txBody>
      </p:sp>
    </p:spTree>
    <p:extLst>
      <p:ext uri="{BB962C8B-B14F-4D97-AF65-F5344CB8AC3E}">
        <p14:creationId xmlns:p14="http://schemas.microsoft.com/office/powerpoint/2010/main" val="2890879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1884648" y="1268760"/>
            <a:ext cx="7955768" cy="2691730"/>
          </a:xfrm>
        </p:spPr>
        <p:txBody>
          <a:bodyPr>
            <a:noAutofit/>
          </a:bodyPr>
          <a:lstStyle/>
          <a:p>
            <a:r>
              <a:rPr lang="hu-HU" sz="4400" b="1" dirty="0">
                <a:latin typeface="Arial" panose="020B0604020202020204" pitchFamily="34" charset="0"/>
              </a:rPr>
              <a:t>Köszönöm a megtisztelő figyelmet!</a:t>
            </a:r>
          </a:p>
        </p:txBody>
      </p:sp>
      <p:sp>
        <p:nvSpPr>
          <p:cNvPr id="5" name="Alcím 2"/>
          <p:cNvSpPr>
            <a:spLocks noGrp="1"/>
          </p:cNvSpPr>
          <p:nvPr>
            <p:ph type="subTitle" idx="1"/>
          </p:nvPr>
        </p:nvSpPr>
        <p:spPr>
          <a:xfrm>
            <a:off x="2895600" y="5301208"/>
            <a:ext cx="6400800" cy="697632"/>
          </a:xfrm>
        </p:spPr>
        <p:txBody>
          <a:bodyPr>
            <a:normAutofit/>
          </a:bodyPr>
          <a:lstStyle/>
          <a:p>
            <a:r>
              <a:rPr lang="hu-HU" sz="3200" dirty="0">
                <a:solidFill>
                  <a:schemeClr val="bg1">
                    <a:lumMod val="65000"/>
                  </a:schemeClr>
                </a:solidFill>
              </a:rPr>
              <a:t>gere.dora@nngyk.gov.hu</a:t>
            </a:r>
          </a:p>
        </p:txBody>
      </p:sp>
    </p:spTree>
    <p:extLst>
      <p:ext uri="{BB962C8B-B14F-4D97-AF65-F5344CB8AC3E}">
        <p14:creationId xmlns:p14="http://schemas.microsoft.com/office/powerpoint/2010/main" val="769620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89A75BE8-F72E-47D2-8AA8-4B4DCF4D748E}"/>
              </a:ext>
            </a:extLst>
          </p:cNvPr>
          <p:cNvSpPr txBox="1">
            <a:spLocks/>
          </p:cNvSpPr>
          <p:nvPr/>
        </p:nvSpPr>
        <p:spPr>
          <a:xfrm>
            <a:off x="1097280" y="470674"/>
            <a:ext cx="10058400" cy="6970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4400" dirty="0">
                <a:solidFill>
                  <a:schemeClr val="tx1"/>
                </a:solidFill>
              </a:rPr>
              <a:t>Halogénezett ecetsav származékok</a:t>
            </a: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6BECABF4-D790-4FCF-AF76-8C29FEA101AD}"/>
              </a:ext>
            </a:extLst>
          </p:cNvPr>
          <p:cNvSpPr txBox="1">
            <a:spLocks/>
          </p:cNvSpPr>
          <p:nvPr/>
        </p:nvSpPr>
        <p:spPr>
          <a:xfrm>
            <a:off x="1097279" y="1402672"/>
            <a:ext cx="10318433" cy="5113538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200" dirty="0">
                <a:solidFill>
                  <a:schemeClr val="bg1"/>
                </a:solidFill>
              </a:rPr>
              <a:t> Szerkezet:</a:t>
            </a:r>
          </a:p>
          <a:p>
            <a:pPr>
              <a:buFont typeface="Wingdings" panose="05000000000000000000" pitchFamily="2" charset="2"/>
              <a:buChar char="§"/>
            </a:pPr>
            <a:endParaRPr lang="hu-HU" sz="22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hu-HU" sz="22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hu-HU" sz="22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hu-HU" sz="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200" dirty="0">
                <a:solidFill>
                  <a:schemeClr val="tx1"/>
                </a:solidFill>
              </a:rPr>
              <a:t>5 szabályozott (HAA</a:t>
            </a:r>
            <a:r>
              <a:rPr lang="hu-HU" sz="2200" baseline="-25000" dirty="0">
                <a:solidFill>
                  <a:schemeClr val="tx1"/>
                </a:solidFill>
              </a:rPr>
              <a:t>5</a:t>
            </a:r>
            <a:r>
              <a:rPr lang="hu-HU" sz="2200" dirty="0">
                <a:solidFill>
                  <a:schemeClr val="tx1"/>
                </a:solidFill>
              </a:rPr>
              <a:t>)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200" dirty="0">
                <a:solidFill>
                  <a:schemeClr val="tx1"/>
                </a:solidFill>
              </a:rPr>
              <a:t>Karcinogén hatásúak (IARC: 2B)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200" dirty="0">
                <a:solidFill>
                  <a:schemeClr val="tx1"/>
                </a:solidFill>
              </a:rPr>
              <a:t> Határérték – 5 komponens összegére 60 µg/L (egyedileg – lehetőleg min. 5 µg/L)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200" dirty="0">
                <a:solidFill>
                  <a:schemeClr val="tx1"/>
                </a:solidFill>
              </a:rPr>
              <a:t>Csak klór alapú vízkezelőszer (</a:t>
            </a:r>
            <a:r>
              <a:rPr lang="hu-HU" sz="2200" dirty="0" err="1">
                <a:solidFill>
                  <a:schemeClr val="tx1"/>
                </a:solidFill>
              </a:rPr>
              <a:t>hipó</a:t>
            </a:r>
            <a:r>
              <a:rPr lang="hu-HU" sz="2200" dirty="0">
                <a:solidFill>
                  <a:schemeClr val="tx1"/>
                </a:solidFill>
              </a:rPr>
              <a:t>, klórgáz, klór-dioxid) használata esetén kell mérni, forrása a klór és a szerves anyagok reakciója (melléktermék)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200" dirty="0">
                <a:solidFill>
                  <a:schemeClr val="tx1"/>
                </a:solidFill>
              </a:rPr>
              <a:t>Erősen savas komponensek (</a:t>
            </a:r>
            <a:r>
              <a:rPr lang="hu-HU" sz="2200" dirty="0" err="1">
                <a:solidFill>
                  <a:schemeClr val="tx1"/>
                </a:solidFill>
              </a:rPr>
              <a:t>pK</a:t>
            </a:r>
            <a:r>
              <a:rPr lang="hu-HU" sz="2200" baseline="-25000" dirty="0" err="1">
                <a:solidFill>
                  <a:schemeClr val="tx1"/>
                </a:solidFill>
              </a:rPr>
              <a:t>a</a:t>
            </a:r>
            <a:r>
              <a:rPr lang="hu-HU" sz="2200" dirty="0">
                <a:solidFill>
                  <a:schemeClr val="tx1"/>
                </a:solidFill>
              </a:rPr>
              <a:t>=0,77-2,86) – ionos forma</a:t>
            </a:r>
          </a:p>
        </p:txBody>
      </p:sp>
      <p:graphicFrame>
        <p:nvGraphicFramePr>
          <p:cNvPr id="8" name="Objektum 7">
            <a:extLst>
              <a:ext uri="{FF2B5EF4-FFF2-40B4-BE49-F238E27FC236}">
                <a16:creationId xmlns:a16="http://schemas.microsoft.com/office/drawing/2014/main" id="{47E7F189-A500-4C0D-8428-36FA08E06E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0565461"/>
              </p:ext>
            </p:extLst>
          </p:nvPr>
        </p:nvGraphicFramePr>
        <p:xfrm>
          <a:off x="2166935" y="1434370"/>
          <a:ext cx="1638558" cy="1269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3" imgW="557280" imgH="432360" progId="ACD.ChemSketch.20">
                  <p:embed/>
                </p:oleObj>
              </mc:Choice>
              <mc:Fallback>
                <p:oleObj name="ChemSketch" r:id="rId3" imgW="557280" imgH="432360" progId="ACD.ChemSketch.20">
                  <p:embed/>
                  <p:pic>
                    <p:nvPicPr>
                      <p:cNvPr id="8" name="Objektum 7">
                        <a:extLst>
                          <a:ext uri="{FF2B5EF4-FFF2-40B4-BE49-F238E27FC236}">
                            <a16:creationId xmlns:a16="http://schemas.microsoft.com/office/drawing/2014/main" id="{47E7F189-A500-4C0D-8428-36FA08E06E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66935" y="1434370"/>
                        <a:ext cx="1638558" cy="12697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zövegdoboz 8">
            <a:extLst>
              <a:ext uri="{FF2B5EF4-FFF2-40B4-BE49-F238E27FC236}">
                <a16:creationId xmlns:a16="http://schemas.microsoft.com/office/drawing/2014/main" id="{5259A3A4-04CA-414F-9821-24B130A22905}"/>
              </a:ext>
            </a:extLst>
          </p:cNvPr>
          <p:cNvSpPr txBox="1"/>
          <p:nvPr/>
        </p:nvSpPr>
        <p:spPr>
          <a:xfrm>
            <a:off x="2248686" y="2739075"/>
            <a:ext cx="1765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X: H, Cl, </a:t>
            </a:r>
            <a:r>
              <a:rPr lang="hu-HU" sz="2000" dirty="0" err="1"/>
              <a:t>Br</a:t>
            </a:r>
            <a:r>
              <a:rPr lang="hu-HU" sz="2000" dirty="0"/>
              <a:t>, (I)</a:t>
            </a:r>
          </a:p>
        </p:txBody>
      </p:sp>
      <p:graphicFrame>
        <p:nvGraphicFramePr>
          <p:cNvPr id="11" name="Objektum 10">
            <a:extLst>
              <a:ext uri="{FF2B5EF4-FFF2-40B4-BE49-F238E27FC236}">
                <a16:creationId xmlns:a16="http://schemas.microsoft.com/office/drawing/2014/main" id="{2EE9550B-C4E1-4F8F-A1EF-1B60B86864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671680"/>
              </p:ext>
            </p:extLst>
          </p:nvPr>
        </p:nvGraphicFramePr>
        <p:xfrm>
          <a:off x="6180336" y="1402672"/>
          <a:ext cx="937058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5" imgW="562320" imgH="432360" progId="ACD.ChemSketch.20">
                  <p:embed/>
                </p:oleObj>
              </mc:Choice>
              <mc:Fallback>
                <p:oleObj name="ChemSketch" r:id="rId5" imgW="562320" imgH="432360" progId="ACD.ChemSketch.20">
                  <p:embed/>
                  <p:pic>
                    <p:nvPicPr>
                      <p:cNvPr id="11" name="Objektum 10">
                        <a:extLst>
                          <a:ext uri="{FF2B5EF4-FFF2-40B4-BE49-F238E27FC236}">
                            <a16:creationId xmlns:a16="http://schemas.microsoft.com/office/drawing/2014/main" id="{2EE9550B-C4E1-4F8F-A1EF-1B60B86864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80336" y="1402672"/>
                        <a:ext cx="937058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um 11">
            <a:extLst>
              <a:ext uri="{FF2B5EF4-FFF2-40B4-BE49-F238E27FC236}">
                <a16:creationId xmlns:a16="http://schemas.microsoft.com/office/drawing/2014/main" id="{B1F78300-5C63-4380-AABE-CB1E15E3DD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385851"/>
              </p:ext>
            </p:extLst>
          </p:nvPr>
        </p:nvGraphicFramePr>
        <p:xfrm>
          <a:off x="6180335" y="2731574"/>
          <a:ext cx="937059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7" imgW="562320" imgH="432360" progId="ACD.ChemSketch.20">
                  <p:embed/>
                </p:oleObj>
              </mc:Choice>
              <mc:Fallback>
                <p:oleObj name="ChemSketch" r:id="rId7" imgW="562320" imgH="432360" progId="ACD.ChemSketch.20">
                  <p:embed/>
                  <p:pic>
                    <p:nvPicPr>
                      <p:cNvPr id="12" name="Objektum 11">
                        <a:extLst>
                          <a:ext uri="{FF2B5EF4-FFF2-40B4-BE49-F238E27FC236}">
                            <a16:creationId xmlns:a16="http://schemas.microsoft.com/office/drawing/2014/main" id="{B1F78300-5C63-4380-AABE-CB1E15E3DD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80335" y="2731574"/>
                        <a:ext cx="937059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um 12">
            <a:extLst>
              <a:ext uri="{FF2B5EF4-FFF2-40B4-BE49-F238E27FC236}">
                <a16:creationId xmlns:a16="http://schemas.microsoft.com/office/drawing/2014/main" id="{F9B9CE02-95A4-42C1-AEE9-25203FE858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409696"/>
              </p:ext>
            </p:extLst>
          </p:nvPr>
        </p:nvGraphicFramePr>
        <p:xfrm>
          <a:off x="7817828" y="1400668"/>
          <a:ext cx="1005882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9" imgW="603720" imgH="432360" progId="ACD.ChemSketch.20">
                  <p:embed/>
                </p:oleObj>
              </mc:Choice>
              <mc:Fallback>
                <p:oleObj name="ChemSketch" r:id="rId9" imgW="603720" imgH="432360" progId="ACD.ChemSketch.20">
                  <p:embed/>
                  <p:pic>
                    <p:nvPicPr>
                      <p:cNvPr id="13" name="Objektum 12">
                        <a:extLst>
                          <a:ext uri="{FF2B5EF4-FFF2-40B4-BE49-F238E27FC236}">
                            <a16:creationId xmlns:a16="http://schemas.microsoft.com/office/drawing/2014/main" id="{F9B9CE02-95A4-42C1-AEE9-25203FE858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817828" y="1400668"/>
                        <a:ext cx="1005882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um 13">
            <a:extLst>
              <a:ext uri="{FF2B5EF4-FFF2-40B4-BE49-F238E27FC236}">
                <a16:creationId xmlns:a16="http://schemas.microsoft.com/office/drawing/2014/main" id="{309C522B-151E-44A9-B200-A0450FBEF7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337720"/>
              </p:ext>
            </p:extLst>
          </p:nvPr>
        </p:nvGraphicFramePr>
        <p:xfrm>
          <a:off x="7809817" y="2731574"/>
          <a:ext cx="1005882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11" imgW="603720" imgH="432360" progId="ACD.ChemSketch.20">
                  <p:embed/>
                </p:oleObj>
              </mc:Choice>
              <mc:Fallback>
                <p:oleObj name="ChemSketch" r:id="rId11" imgW="603720" imgH="432360" progId="ACD.ChemSketch.20">
                  <p:embed/>
                  <p:pic>
                    <p:nvPicPr>
                      <p:cNvPr id="14" name="Objektum 13">
                        <a:extLst>
                          <a:ext uri="{FF2B5EF4-FFF2-40B4-BE49-F238E27FC236}">
                            <a16:creationId xmlns:a16="http://schemas.microsoft.com/office/drawing/2014/main" id="{309C522B-151E-44A9-B200-A0450FBEF7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809817" y="2731574"/>
                        <a:ext cx="1005882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um 15">
            <a:extLst>
              <a:ext uri="{FF2B5EF4-FFF2-40B4-BE49-F238E27FC236}">
                <a16:creationId xmlns:a16="http://schemas.microsoft.com/office/drawing/2014/main" id="{CA656BFF-97F5-4213-9D2E-637FF933ED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001027"/>
              </p:ext>
            </p:extLst>
          </p:nvPr>
        </p:nvGraphicFramePr>
        <p:xfrm>
          <a:off x="9379400" y="1810864"/>
          <a:ext cx="1005882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13" imgW="603720" imgH="432360" progId="ACD.ChemSketch.20">
                  <p:embed/>
                </p:oleObj>
              </mc:Choice>
              <mc:Fallback>
                <p:oleObj name="ChemSketch" r:id="rId13" imgW="603720" imgH="432360" progId="ACD.ChemSketch.20">
                  <p:embed/>
                  <p:pic>
                    <p:nvPicPr>
                      <p:cNvPr id="16" name="Objektum 15">
                        <a:extLst>
                          <a:ext uri="{FF2B5EF4-FFF2-40B4-BE49-F238E27FC236}">
                            <a16:creationId xmlns:a16="http://schemas.microsoft.com/office/drawing/2014/main" id="{CA656BFF-97F5-4213-9D2E-637FF933ED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379400" y="1810864"/>
                        <a:ext cx="1005882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Szövegdoboz 22">
            <a:extLst>
              <a:ext uri="{FF2B5EF4-FFF2-40B4-BE49-F238E27FC236}">
                <a16:creationId xmlns:a16="http://schemas.microsoft.com/office/drawing/2014/main" id="{3BDC5CDE-B1B1-41A8-8114-5528E3AAFA57}"/>
              </a:ext>
            </a:extLst>
          </p:cNvPr>
          <p:cNvSpPr txBox="1"/>
          <p:nvPr/>
        </p:nvSpPr>
        <p:spPr>
          <a:xfrm>
            <a:off x="6315149" y="2158001"/>
            <a:ext cx="7324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>
                <a:latin typeface="+mj-lt"/>
              </a:rPr>
              <a:t>MCAA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06103182-E1F9-4021-90A1-59075EA58777}"/>
              </a:ext>
            </a:extLst>
          </p:cNvPr>
          <p:cNvSpPr txBox="1"/>
          <p:nvPr/>
        </p:nvSpPr>
        <p:spPr>
          <a:xfrm>
            <a:off x="6315149" y="3477617"/>
            <a:ext cx="7324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>
                <a:latin typeface="+mj-lt"/>
              </a:rPr>
              <a:t>MBAA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A4242E5D-A483-4D69-81EE-1B638622B5B2}"/>
              </a:ext>
            </a:extLst>
          </p:cNvPr>
          <p:cNvSpPr txBox="1"/>
          <p:nvPr/>
        </p:nvSpPr>
        <p:spPr>
          <a:xfrm>
            <a:off x="7946553" y="2158001"/>
            <a:ext cx="7324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>
                <a:latin typeface="+mj-lt"/>
              </a:rPr>
              <a:t>DCAA</a:t>
            </a:r>
            <a:endParaRPr lang="hu-HU" sz="1400" b="1" dirty="0">
              <a:latin typeface="+mj-lt"/>
            </a:endParaRPr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A2959400-8ACE-48E9-9A99-00CADA775BC7}"/>
              </a:ext>
            </a:extLst>
          </p:cNvPr>
          <p:cNvSpPr txBox="1"/>
          <p:nvPr/>
        </p:nvSpPr>
        <p:spPr>
          <a:xfrm>
            <a:off x="8012409" y="3483709"/>
            <a:ext cx="7324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>
                <a:latin typeface="+mj-lt"/>
              </a:rPr>
              <a:t>DBAA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C65413F7-AF66-4D0C-A962-24796EC2D7CC}"/>
              </a:ext>
            </a:extLst>
          </p:cNvPr>
          <p:cNvSpPr txBox="1"/>
          <p:nvPr/>
        </p:nvSpPr>
        <p:spPr>
          <a:xfrm>
            <a:off x="9516134" y="2638264"/>
            <a:ext cx="7324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>
                <a:latin typeface="+mj-lt"/>
              </a:rPr>
              <a:t>TCAA</a:t>
            </a:r>
            <a:endParaRPr lang="hu-HU" sz="1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6480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>
            <a:extLst>
              <a:ext uri="{FF2B5EF4-FFF2-40B4-BE49-F238E27FC236}">
                <a16:creationId xmlns:a16="http://schemas.microsoft.com/office/drawing/2014/main" id="{CB87386E-B8D1-4619-802C-487BCF7345BD}"/>
              </a:ext>
            </a:extLst>
          </p:cNvPr>
          <p:cNvSpPr txBox="1">
            <a:spLocks/>
          </p:cNvSpPr>
          <p:nvPr/>
        </p:nvSpPr>
        <p:spPr>
          <a:xfrm>
            <a:off x="1097280" y="470674"/>
            <a:ext cx="10058400" cy="6970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4400" dirty="0">
                <a:solidFill>
                  <a:schemeClr val="tx1"/>
                </a:solidFill>
              </a:rPr>
              <a:t>Mérési módszerek - haloecetsavak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id="{419A0D53-484B-49AA-9CAB-D8BAE539AE00}"/>
              </a:ext>
            </a:extLst>
          </p:cNvPr>
          <p:cNvSpPr txBox="1">
            <a:spLocks/>
          </p:cNvSpPr>
          <p:nvPr/>
        </p:nvSpPr>
        <p:spPr>
          <a:xfrm>
            <a:off x="3543299" y="1473693"/>
            <a:ext cx="7612379" cy="4650882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 EPA Method 552.3 és ISO 23631:2006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/>
                </a:solidFill>
              </a:rPr>
              <a:t>Folyadék-folyadék extrakció + származékképzés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/>
                </a:solidFill>
              </a:rPr>
              <a:t>Műszerigény: GC-ECD vagy GC-MS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 EPA </a:t>
            </a:r>
            <a:r>
              <a:rPr lang="hu-HU" sz="2600" dirty="0" err="1">
                <a:solidFill>
                  <a:schemeClr val="tx1"/>
                </a:solidFill>
              </a:rPr>
              <a:t>Method</a:t>
            </a:r>
            <a:r>
              <a:rPr lang="hu-HU" sz="2600" dirty="0">
                <a:solidFill>
                  <a:schemeClr val="tx1"/>
                </a:solidFill>
              </a:rPr>
              <a:t> 557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/>
                </a:solidFill>
              </a:rPr>
              <a:t>Direkt injektálás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/>
                </a:solidFill>
              </a:rPr>
              <a:t>Izotópjelzett 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/>
                </a:solidFill>
              </a:rPr>
              <a:t>Műszerigény: IC-MS/MS</a:t>
            </a:r>
          </a:p>
          <a:p>
            <a:pPr marL="201168" lvl="1" indent="0">
              <a:buNone/>
            </a:pPr>
            <a:endParaRPr lang="hu-HU" sz="24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 Származékképzés – GC-MS/MS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 Direkt injektálás – HILIC-MS/MS</a:t>
            </a:r>
          </a:p>
          <a:p>
            <a:pPr marL="0" indent="0">
              <a:buNone/>
            </a:pPr>
            <a:endParaRPr lang="hu-HU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u-HU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u-HU" sz="2400" dirty="0">
              <a:solidFill>
                <a:schemeClr val="tx1"/>
              </a:solidFill>
            </a:endParaRPr>
          </a:p>
        </p:txBody>
      </p:sp>
      <p:pic>
        <p:nvPicPr>
          <p:cNvPr id="2052" name="Picture 4" descr="Megjelent az ISO 9001 szabvány legújabb változatat">
            <a:extLst>
              <a:ext uri="{FF2B5EF4-FFF2-40B4-BE49-F238E27FC236}">
                <a16:creationId xmlns:a16="http://schemas.microsoft.com/office/drawing/2014/main" id="{ACFD26DF-F0A3-4B7B-B9E9-63CBB4244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342" y="2735658"/>
            <a:ext cx="1261090" cy="1041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68F93F1F-3E16-4A24-90B2-52972076BE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570" y="1117597"/>
            <a:ext cx="2088677" cy="1491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Elsevier - Wikipedia">
            <a:extLst>
              <a:ext uri="{FF2B5EF4-FFF2-40B4-BE49-F238E27FC236}">
                <a16:creationId xmlns:a16="http://schemas.microsoft.com/office/drawing/2014/main" id="{C77EFB05-3B46-40BE-847F-96B213617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725" y="4760828"/>
            <a:ext cx="1004366" cy="1108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056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>
            <a:extLst>
              <a:ext uri="{FF2B5EF4-FFF2-40B4-BE49-F238E27FC236}">
                <a16:creationId xmlns:a16="http://schemas.microsoft.com/office/drawing/2014/main" id="{CB87386E-B8D1-4619-802C-487BCF7345BD}"/>
              </a:ext>
            </a:extLst>
          </p:cNvPr>
          <p:cNvSpPr txBox="1">
            <a:spLocks/>
          </p:cNvSpPr>
          <p:nvPr/>
        </p:nvSpPr>
        <p:spPr>
          <a:xfrm>
            <a:off x="1097280" y="470674"/>
            <a:ext cx="10058400" cy="6970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4400" dirty="0">
                <a:solidFill>
                  <a:schemeClr val="tx1"/>
                </a:solidFill>
              </a:rPr>
              <a:t>EPA Method 552.3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id="{419A0D53-484B-49AA-9CAB-D8BAE539AE00}"/>
              </a:ext>
            </a:extLst>
          </p:cNvPr>
          <p:cNvSpPr txBox="1">
            <a:spLocks/>
          </p:cNvSpPr>
          <p:nvPr/>
        </p:nvSpPr>
        <p:spPr>
          <a:xfrm>
            <a:off x="842963" y="1371601"/>
            <a:ext cx="11229975" cy="5286374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sz="2600" b="1" dirty="0">
                <a:solidFill>
                  <a:schemeClr val="tx1"/>
                </a:solidFill>
              </a:rPr>
              <a:t>Mintaigény: </a:t>
            </a:r>
            <a:r>
              <a:rPr lang="hu-HU" sz="2600" dirty="0">
                <a:solidFill>
                  <a:schemeClr val="tx1"/>
                </a:solidFill>
              </a:rPr>
              <a:t>50 mL – tartósítás NH</a:t>
            </a:r>
            <a:r>
              <a:rPr lang="hu-HU" sz="2600" baseline="-25000" dirty="0">
                <a:solidFill>
                  <a:schemeClr val="tx1"/>
                </a:solidFill>
              </a:rPr>
              <a:t>4</a:t>
            </a:r>
            <a:r>
              <a:rPr lang="hu-HU" sz="2600" dirty="0">
                <a:solidFill>
                  <a:schemeClr val="tx1"/>
                </a:solidFill>
              </a:rPr>
              <a:t>Cl (klór megkötés)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 </a:t>
            </a:r>
            <a:r>
              <a:rPr lang="hu-HU" sz="2600" b="1" dirty="0">
                <a:solidFill>
                  <a:schemeClr val="tx1"/>
                </a:solidFill>
              </a:rPr>
              <a:t>Minta-előkészítés: </a:t>
            </a:r>
            <a:r>
              <a:rPr lang="hu-HU" sz="2600" dirty="0">
                <a:solidFill>
                  <a:schemeClr val="tx1"/>
                </a:solidFill>
              </a:rPr>
              <a:t>sok lépéses, figyelmet igénylő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 1. lépés: savanyítás kénsavval (semleges formában jobb hatásfok), kisózás,</a:t>
            </a:r>
          </a:p>
          <a:p>
            <a:pPr marL="201168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2600" dirty="0">
                <a:solidFill>
                  <a:schemeClr val="tx1"/>
                </a:solidFill>
              </a:rPr>
              <a:t>    - </a:t>
            </a:r>
            <a:r>
              <a:rPr lang="hu-HU" sz="2600" dirty="0" err="1">
                <a:solidFill>
                  <a:schemeClr val="tx1"/>
                </a:solidFill>
              </a:rPr>
              <a:t>foly-foly</a:t>
            </a:r>
            <a:r>
              <a:rPr lang="hu-HU" sz="2600" dirty="0">
                <a:solidFill>
                  <a:schemeClr val="tx1"/>
                </a:solidFill>
              </a:rPr>
              <a:t> </a:t>
            </a:r>
            <a:r>
              <a:rPr lang="hu-HU" sz="2600" dirty="0" err="1">
                <a:solidFill>
                  <a:schemeClr val="tx1"/>
                </a:solidFill>
              </a:rPr>
              <a:t>extr</a:t>
            </a:r>
            <a:r>
              <a:rPr lang="hu-HU" sz="2600" dirty="0">
                <a:solidFill>
                  <a:schemeClr val="tx1"/>
                </a:solidFill>
              </a:rPr>
              <a:t>. metil-terc-</a:t>
            </a:r>
            <a:r>
              <a:rPr lang="hu-HU" sz="2600" dirty="0" err="1">
                <a:solidFill>
                  <a:schemeClr val="tx1"/>
                </a:solidFill>
              </a:rPr>
              <a:t>butil</a:t>
            </a:r>
            <a:r>
              <a:rPr lang="hu-HU" sz="2600" dirty="0">
                <a:solidFill>
                  <a:schemeClr val="tx1"/>
                </a:solidFill>
              </a:rPr>
              <a:t>-éterrel (MTBE) - 10x dúsítás</a:t>
            </a:r>
          </a:p>
          <a:p>
            <a:pPr marL="201168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2600" dirty="0">
                <a:solidFill>
                  <a:schemeClr val="tx1"/>
                </a:solidFill>
              </a:rPr>
              <a:t>    - Szerves fázis </a:t>
            </a:r>
            <a:r>
              <a:rPr lang="hu-HU" sz="2600" dirty="0" err="1">
                <a:solidFill>
                  <a:schemeClr val="tx1"/>
                </a:solidFill>
              </a:rPr>
              <a:t>lepipettázása</a:t>
            </a:r>
            <a:r>
              <a:rPr lang="hu-HU" sz="2600" dirty="0">
                <a:solidFill>
                  <a:schemeClr val="tx1"/>
                </a:solidFill>
              </a:rPr>
              <a:t> (a kezdeti térfogat egy része nyerhető csak le)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 2. lépés: származékképzés kénsavas metanollal (2 óra, 50 °C)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 3. lépés: hűlés után a felesleges sav és metanol eltávolítása</a:t>
            </a:r>
            <a:br>
              <a:rPr lang="hu-HU" sz="2600" dirty="0">
                <a:solidFill>
                  <a:schemeClr val="tx1"/>
                </a:solidFill>
              </a:rPr>
            </a:br>
            <a:r>
              <a:rPr lang="hu-HU" sz="2600" dirty="0">
                <a:solidFill>
                  <a:schemeClr val="tx1"/>
                </a:solidFill>
              </a:rPr>
              <a:t> - mosás tömény </a:t>
            </a:r>
            <a:r>
              <a:rPr lang="hu-HU" sz="2800" dirty="0">
                <a:solidFill>
                  <a:schemeClr val="tx1"/>
                </a:solidFill>
              </a:rPr>
              <a:t>Na</a:t>
            </a:r>
            <a:r>
              <a:rPr lang="hu-HU" sz="2800" baseline="-25000" dirty="0">
                <a:solidFill>
                  <a:schemeClr val="tx1"/>
                </a:solidFill>
              </a:rPr>
              <a:t>2</a:t>
            </a:r>
            <a:r>
              <a:rPr lang="hu-HU" sz="2800" dirty="0">
                <a:solidFill>
                  <a:schemeClr val="tx1"/>
                </a:solidFill>
              </a:rPr>
              <a:t>SO</a:t>
            </a:r>
            <a:r>
              <a:rPr lang="hu-HU" sz="2800" baseline="-25000" dirty="0">
                <a:solidFill>
                  <a:schemeClr val="tx1"/>
                </a:solidFill>
              </a:rPr>
              <a:t>4</a:t>
            </a:r>
            <a:r>
              <a:rPr lang="hu-HU" sz="2800" dirty="0">
                <a:solidFill>
                  <a:schemeClr val="tx1"/>
                </a:solidFill>
              </a:rPr>
              <a:t>-oldattal</a:t>
            </a:r>
            <a:r>
              <a:rPr lang="hu-HU" dirty="0"/>
              <a:t> </a:t>
            </a:r>
            <a:br>
              <a:rPr lang="hu-HU" dirty="0"/>
            </a:br>
            <a:r>
              <a:rPr lang="hu-HU" dirty="0"/>
              <a:t> </a:t>
            </a:r>
            <a:r>
              <a:rPr lang="hu-HU" sz="2800" dirty="0">
                <a:solidFill>
                  <a:schemeClr val="tx1"/>
                </a:solidFill>
              </a:rPr>
              <a:t>- </a:t>
            </a:r>
            <a:r>
              <a:rPr lang="hu-HU" sz="2600" dirty="0">
                <a:solidFill>
                  <a:schemeClr val="tx1"/>
                </a:solidFill>
              </a:rPr>
              <a:t>további savmentesítés telített NaHCO</a:t>
            </a:r>
            <a:r>
              <a:rPr lang="hu-HU" sz="2600" baseline="-25000" dirty="0">
                <a:solidFill>
                  <a:schemeClr val="tx1"/>
                </a:solidFill>
              </a:rPr>
              <a:t>3</a:t>
            </a:r>
            <a:r>
              <a:rPr lang="hu-HU" sz="2600" dirty="0">
                <a:solidFill>
                  <a:schemeClr val="tx1"/>
                </a:solidFill>
              </a:rPr>
              <a:t>-oldattal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MTBE-s fázisból injektálhatunk</a:t>
            </a:r>
          </a:p>
        </p:txBody>
      </p:sp>
    </p:spTree>
    <p:extLst>
      <p:ext uri="{BB962C8B-B14F-4D97-AF65-F5344CB8AC3E}">
        <p14:creationId xmlns:p14="http://schemas.microsoft.com/office/powerpoint/2010/main" val="2367659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>
            <a:extLst>
              <a:ext uri="{FF2B5EF4-FFF2-40B4-BE49-F238E27FC236}">
                <a16:creationId xmlns:a16="http://schemas.microsoft.com/office/drawing/2014/main" id="{CB87386E-B8D1-4619-802C-487BCF7345BD}"/>
              </a:ext>
            </a:extLst>
          </p:cNvPr>
          <p:cNvSpPr txBox="1">
            <a:spLocks/>
          </p:cNvSpPr>
          <p:nvPr/>
        </p:nvSpPr>
        <p:spPr>
          <a:xfrm>
            <a:off x="1097280" y="470674"/>
            <a:ext cx="10058400" cy="6970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4400" dirty="0">
                <a:solidFill>
                  <a:schemeClr val="tx1"/>
                </a:solidFill>
              </a:rPr>
              <a:t>EPA Method 552.3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id="{419A0D53-484B-49AA-9CAB-D8BAE539AE00}"/>
              </a:ext>
            </a:extLst>
          </p:cNvPr>
          <p:cNvSpPr txBox="1">
            <a:spLocks/>
          </p:cNvSpPr>
          <p:nvPr/>
        </p:nvSpPr>
        <p:spPr>
          <a:xfrm>
            <a:off x="842963" y="1430215"/>
            <a:ext cx="11229975" cy="5227760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3200" b="1" dirty="0">
                <a:solidFill>
                  <a:schemeClr val="tx1"/>
                </a:solidFill>
              </a:rPr>
              <a:t>Mérés:</a:t>
            </a:r>
            <a:endParaRPr lang="hu-HU" sz="32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3000" dirty="0">
                <a:solidFill>
                  <a:schemeClr val="tx1"/>
                </a:solidFill>
              </a:rPr>
              <a:t>- GC-ECD: két eltérő polaritású oszlop (szelektivitás)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3000" dirty="0">
                <a:solidFill>
                  <a:schemeClr val="tx1"/>
                </a:solidFill>
              </a:rPr>
              <a:t>	</a:t>
            </a:r>
            <a:r>
              <a:rPr lang="hu-HU" sz="2800" dirty="0">
                <a:solidFill>
                  <a:schemeClr val="tx1"/>
                </a:solidFill>
              </a:rPr>
              <a:t>40 perces mérési idő – megfelelő csúcselválasztás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2800" dirty="0">
                <a:solidFill>
                  <a:schemeClr val="tx1"/>
                </a:solidFill>
              </a:rPr>
              <a:t>	</a:t>
            </a:r>
            <a:r>
              <a:rPr lang="hu-HU" sz="3000" dirty="0">
                <a:solidFill>
                  <a:schemeClr val="tx1"/>
                </a:solidFill>
              </a:rPr>
              <a:t>MCAA, MBAA magasabb kimutatási határok (kivéve: </a:t>
            </a:r>
            <a:r>
              <a:rPr lang="hu-HU" sz="3000" dirty="0" err="1">
                <a:solidFill>
                  <a:schemeClr val="tx1"/>
                </a:solidFill>
              </a:rPr>
              <a:t>micro</a:t>
            </a:r>
            <a:r>
              <a:rPr lang="hu-HU" sz="3000" dirty="0">
                <a:solidFill>
                  <a:schemeClr val="tx1"/>
                </a:solidFill>
              </a:rPr>
              <a:t>-ECD)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3000" dirty="0">
                <a:solidFill>
                  <a:schemeClr val="tx1"/>
                </a:solidFill>
              </a:rPr>
              <a:t>- GC-MS: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3000" dirty="0">
                <a:solidFill>
                  <a:schemeClr val="tx1"/>
                </a:solidFill>
              </a:rPr>
              <a:t>	rövidebb mérés, SIM üzemmód – egy oszlop (DB-5 MS)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3000" dirty="0">
                <a:solidFill>
                  <a:schemeClr val="tx1"/>
                </a:solidFill>
              </a:rPr>
              <a:t>	MCAA kis </a:t>
            </a:r>
            <a:r>
              <a:rPr lang="hu-HU" sz="3000" dirty="0" err="1">
                <a:solidFill>
                  <a:schemeClr val="tx1"/>
                </a:solidFill>
              </a:rPr>
              <a:t>t</a:t>
            </a:r>
            <a:r>
              <a:rPr lang="hu-HU" sz="3000" baseline="-25000" dirty="0" err="1">
                <a:solidFill>
                  <a:schemeClr val="tx1"/>
                </a:solidFill>
              </a:rPr>
              <a:t>r</a:t>
            </a:r>
            <a:r>
              <a:rPr lang="hu-HU" sz="3000" dirty="0">
                <a:solidFill>
                  <a:schemeClr val="tx1"/>
                </a:solidFill>
              </a:rPr>
              <a:t> – oldószercsúcs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hu-HU" sz="28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 </a:t>
            </a:r>
            <a:r>
              <a:rPr lang="hu-HU" sz="3200" b="1" dirty="0">
                <a:solidFill>
                  <a:schemeClr val="tx1"/>
                </a:solidFill>
              </a:rPr>
              <a:t>Méréshatár: </a:t>
            </a:r>
            <a:r>
              <a:rPr lang="hu-HU" sz="3200" dirty="0">
                <a:solidFill>
                  <a:schemeClr val="tx1"/>
                </a:solidFill>
              </a:rPr>
              <a:t>1 µg/L (MCAA 2 µg/L)</a:t>
            </a:r>
            <a:br>
              <a:rPr lang="hu-HU" sz="3200" dirty="0">
                <a:solidFill>
                  <a:schemeClr val="tx1"/>
                </a:solidFill>
              </a:rPr>
            </a:br>
            <a:r>
              <a:rPr lang="hu-HU" sz="3200" dirty="0">
                <a:solidFill>
                  <a:schemeClr val="tx1"/>
                </a:solidFill>
              </a:rPr>
              <a:t>		      </a:t>
            </a:r>
            <a:r>
              <a:rPr lang="hu-HU" sz="2400" dirty="0">
                <a:solidFill>
                  <a:schemeClr val="tx1"/>
                </a:solidFill>
              </a:rPr>
              <a:t>(ECD: 1-40 µg/L)</a:t>
            </a:r>
            <a:endParaRPr lang="hu-H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801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>
            <a:extLst>
              <a:ext uri="{FF2B5EF4-FFF2-40B4-BE49-F238E27FC236}">
                <a16:creationId xmlns:a16="http://schemas.microsoft.com/office/drawing/2014/main" id="{CB87386E-B8D1-4619-802C-487BCF7345BD}"/>
              </a:ext>
            </a:extLst>
          </p:cNvPr>
          <p:cNvSpPr txBox="1">
            <a:spLocks/>
          </p:cNvSpPr>
          <p:nvPr/>
        </p:nvSpPr>
        <p:spPr>
          <a:xfrm>
            <a:off x="1097280" y="470674"/>
            <a:ext cx="10058400" cy="6970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4400" dirty="0">
                <a:solidFill>
                  <a:schemeClr val="tx1"/>
                </a:solidFill>
              </a:rPr>
              <a:t>EPA Method 552.3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id="{419A0D53-484B-49AA-9CAB-D8BAE539AE00}"/>
              </a:ext>
            </a:extLst>
          </p:cNvPr>
          <p:cNvSpPr txBox="1">
            <a:spLocks/>
          </p:cNvSpPr>
          <p:nvPr/>
        </p:nvSpPr>
        <p:spPr>
          <a:xfrm>
            <a:off x="1097280" y="1492742"/>
            <a:ext cx="4602184" cy="2653129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800" b="1" dirty="0">
                <a:solidFill>
                  <a:schemeClr val="tx1"/>
                </a:solidFill>
              </a:rPr>
              <a:t>Előnyök: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sz="2800" dirty="0">
                <a:solidFill>
                  <a:schemeClr val="tx1"/>
                </a:solidFill>
              </a:rPr>
              <a:t> széles körben használt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sz="2800" dirty="0">
                <a:solidFill>
                  <a:schemeClr val="tx1"/>
                </a:solidFill>
              </a:rPr>
              <a:t> olcsó STD, 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sz="2800" dirty="0">
                <a:solidFill>
                  <a:schemeClr val="tx1"/>
                </a:solidFill>
              </a:rPr>
              <a:t> nincs speciális gépigény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sz="2800" dirty="0">
                <a:solidFill>
                  <a:schemeClr val="tx1"/>
                </a:solidFill>
              </a:rPr>
              <a:t> megfelelő méréshatárok</a:t>
            </a: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84043CC2-207E-41D6-95C2-41442B9EE7E3}"/>
              </a:ext>
            </a:extLst>
          </p:cNvPr>
          <p:cNvSpPr txBox="1">
            <a:spLocks/>
          </p:cNvSpPr>
          <p:nvPr/>
        </p:nvSpPr>
        <p:spPr>
          <a:xfrm>
            <a:off x="6257174" y="1492743"/>
            <a:ext cx="4602184" cy="3576407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800" b="1" dirty="0">
                <a:solidFill>
                  <a:schemeClr val="tx1"/>
                </a:solidFill>
              </a:rPr>
              <a:t>Hátrányok: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sz="2800" dirty="0">
                <a:solidFill>
                  <a:schemeClr val="tx1"/>
                </a:solidFill>
              </a:rPr>
              <a:t> hosszú minta-előkészítés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sz="2800" dirty="0">
                <a:solidFill>
                  <a:schemeClr val="tx1"/>
                </a:solidFill>
              </a:rPr>
              <a:t> hosszú mérés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sz="2800" dirty="0">
                <a:solidFill>
                  <a:schemeClr val="tx1"/>
                </a:solidFill>
              </a:rPr>
              <a:t> kalibráció – származékképzés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sz="2800" dirty="0">
                <a:solidFill>
                  <a:schemeClr val="tx1"/>
                </a:solidFill>
              </a:rPr>
              <a:t> </a:t>
            </a:r>
            <a:r>
              <a:rPr lang="hu-HU" dirty="0">
                <a:solidFill>
                  <a:schemeClr val="tx1"/>
                </a:solidFill>
              </a:rPr>
              <a:t>(HAA-metil észterek </a:t>
            </a:r>
            <a:r>
              <a:rPr lang="hu-HU" dirty="0" err="1">
                <a:solidFill>
                  <a:schemeClr val="tx1"/>
                </a:solidFill>
              </a:rPr>
              <a:t>bomlékonysága</a:t>
            </a:r>
            <a:r>
              <a:rPr lang="hu-HU" dirty="0">
                <a:solidFill>
                  <a:schemeClr val="tx1"/>
                </a:solidFill>
              </a:rPr>
              <a:t>: BDCAA, DBCAA, TBAA)</a:t>
            </a:r>
            <a:endParaRPr lang="hu-HU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hu-H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59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329034" y="1460994"/>
            <a:ext cx="5730580" cy="45815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hu-HU" sz="3200" dirty="0" err="1"/>
              <a:t>Klorit</a:t>
            </a:r>
            <a:r>
              <a:rPr lang="hu-HU" sz="3200" dirty="0"/>
              <a:t> ion</a:t>
            </a:r>
          </a:p>
          <a:p>
            <a:endParaRPr lang="hu-HU" sz="2800" dirty="0"/>
          </a:p>
          <a:p>
            <a:pPr algn="ctr">
              <a:spcAft>
                <a:spcPts val="600"/>
              </a:spcAft>
            </a:pPr>
            <a:r>
              <a:rPr lang="hu-HU" sz="2400" dirty="0"/>
              <a:t>klórdioxid vízkezelőszer esetén</a:t>
            </a:r>
          </a:p>
          <a:p>
            <a:pPr algn="ctr">
              <a:spcAft>
                <a:spcPts val="600"/>
              </a:spcAft>
            </a:pPr>
            <a:r>
              <a:rPr lang="hu-HU" sz="2400" dirty="0"/>
              <a:t>(kiindulási anyag, melléktermék)</a:t>
            </a:r>
          </a:p>
          <a:p>
            <a:pPr algn="ctr">
              <a:spcAft>
                <a:spcPts val="600"/>
              </a:spcAft>
            </a:pPr>
            <a:r>
              <a:rPr lang="hu-HU" sz="1050" dirty="0"/>
              <a:t> </a:t>
            </a:r>
          </a:p>
          <a:p>
            <a:pPr algn="ctr"/>
            <a:r>
              <a:rPr lang="hu-HU" sz="2400" dirty="0"/>
              <a:t>Vérszegénység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5869"/>
          </a:xfrm>
        </p:spPr>
        <p:txBody>
          <a:bodyPr/>
          <a:lstStyle/>
          <a:p>
            <a:r>
              <a:rPr lang="hu-HU" dirty="0" err="1">
                <a:latin typeface="+mj-lt"/>
              </a:rPr>
              <a:t>Klorit</a:t>
            </a:r>
            <a:r>
              <a:rPr lang="hu-HU" dirty="0">
                <a:latin typeface="+mj-lt"/>
              </a:rPr>
              <a:t> és klorát ionok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90788" y="1460994"/>
            <a:ext cx="5570895" cy="4715969"/>
          </a:xfrm>
        </p:spPr>
        <p:txBody>
          <a:bodyPr/>
          <a:lstStyle/>
          <a:p>
            <a:pPr marL="0" lvl="1" indent="0" algn="ctr">
              <a:spcBef>
                <a:spcPts val="1000"/>
              </a:spcBef>
              <a:buNone/>
            </a:pPr>
            <a:r>
              <a:rPr lang="hu-HU" sz="3200" dirty="0">
                <a:latin typeface="+mn-lt"/>
              </a:rPr>
              <a:t>Klorát ion</a:t>
            </a:r>
          </a:p>
          <a:p>
            <a:pPr marL="0" lvl="1" indent="0" algn="ctr">
              <a:spcBef>
                <a:spcPts val="1000"/>
              </a:spcBef>
              <a:buNone/>
            </a:pPr>
            <a:endParaRPr lang="hu-HU" sz="1200" dirty="0">
              <a:latin typeface="+mn-lt"/>
            </a:endParaRPr>
          </a:p>
          <a:p>
            <a:pPr marL="0" lvl="1" indent="0" algn="ctr">
              <a:spcBef>
                <a:spcPts val="1000"/>
              </a:spcBef>
              <a:buNone/>
            </a:pPr>
            <a:r>
              <a:rPr lang="hu-HU" dirty="0">
                <a:latin typeface="+mn-lt"/>
              </a:rPr>
              <a:t>klór alapú vízkezelőszer esetén </a:t>
            </a:r>
            <a:br>
              <a:rPr lang="hu-HU" dirty="0">
                <a:latin typeface="+mn-lt"/>
              </a:rPr>
            </a:br>
            <a:r>
              <a:rPr lang="hu-HU" dirty="0">
                <a:latin typeface="+mn-lt"/>
              </a:rPr>
              <a:t>(</a:t>
            </a:r>
            <a:r>
              <a:rPr lang="hu-HU" dirty="0" err="1">
                <a:latin typeface="+mn-lt"/>
              </a:rPr>
              <a:t>hipó</a:t>
            </a:r>
            <a:r>
              <a:rPr lang="hu-HU" dirty="0">
                <a:latin typeface="+mn-lt"/>
              </a:rPr>
              <a:t>, klórgáz, klór-dioxid)</a:t>
            </a:r>
          </a:p>
          <a:p>
            <a:pPr marL="0" lvl="1" indent="0" algn="ctr">
              <a:spcBef>
                <a:spcPts val="1000"/>
              </a:spcBef>
              <a:buNone/>
            </a:pPr>
            <a:r>
              <a:rPr lang="hu-HU" dirty="0">
                <a:latin typeface="+mn-lt"/>
              </a:rPr>
              <a:t>(Hatóanyag bomlása!)</a:t>
            </a:r>
          </a:p>
          <a:p>
            <a:pPr marL="0" lvl="1" indent="0" algn="ctr">
              <a:spcBef>
                <a:spcPts val="1000"/>
              </a:spcBef>
              <a:buNone/>
            </a:pPr>
            <a:r>
              <a:rPr lang="hu-HU" dirty="0">
                <a:latin typeface="+mn-lt"/>
              </a:rPr>
              <a:t>Vérszegénység, központi idegrendszer, </a:t>
            </a:r>
            <a:br>
              <a:rPr lang="hu-HU" dirty="0">
                <a:latin typeface="+mn-lt"/>
              </a:rPr>
            </a:br>
            <a:r>
              <a:rPr lang="hu-HU" dirty="0">
                <a:latin typeface="+mn-lt"/>
              </a:rPr>
              <a:t>érzékenyebb csoportok (enzimváltozat)</a:t>
            </a:r>
          </a:p>
          <a:p>
            <a:pPr marL="0" lvl="1" indent="0" algn="ctr">
              <a:spcBef>
                <a:spcPts val="1000"/>
              </a:spcBef>
              <a:buNone/>
            </a:pPr>
            <a:endParaRPr lang="hu-HU" dirty="0">
              <a:latin typeface="+mn-lt"/>
            </a:endParaRPr>
          </a:p>
          <a:p>
            <a:pPr marL="228600" lvl="1">
              <a:spcBef>
                <a:spcPts val="1000"/>
              </a:spcBef>
            </a:pPr>
            <a:endParaRPr lang="hu-HU" dirty="0">
              <a:latin typeface="+mn-lt"/>
            </a:endParaRPr>
          </a:p>
          <a:p>
            <a:endParaRPr lang="hu-HU" dirty="0">
              <a:latin typeface="+mn-lt"/>
            </a:endParaRPr>
          </a:p>
        </p:txBody>
      </p:sp>
      <p:pic>
        <p:nvPicPr>
          <p:cNvPr id="4" name="Picture 4" descr="Tallium-klorát – Wikipédia">
            <a:extLst>
              <a:ext uri="{FF2B5EF4-FFF2-40B4-BE49-F238E27FC236}">
                <a16:creationId xmlns:a16="http://schemas.microsoft.com/office/drawing/2014/main" id="{F7DA24EB-60E8-48A3-A3B9-66E6819B77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8479" y="1460994"/>
            <a:ext cx="1630366" cy="91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329034" y="4636356"/>
            <a:ext cx="1168981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600" dirty="0"/>
              <a:t>Határérték: 0,25 mg/L</a:t>
            </a:r>
          </a:p>
          <a:p>
            <a:pPr algn="ctr"/>
            <a:r>
              <a:rPr lang="hu-HU" sz="2400" dirty="0">
                <a:cs typeface="Arial" panose="020B0604020202020204" pitchFamily="34" charset="0"/>
              </a:rPr>
              <a:t>általánosan, új technológiáknál, ahol csak fertőtlenítésre adagolnak klór alapú szert</a:t>
            </a:r>
            <a:endParaRPr lang="hu-HU" sz="2400" dirty="0"/>
          </a:p>
          <a:p>
            <a:pPr algn="ctr"/>
            <a:r>
              <a:rPr lang="hu-HU" sz="2600" dirty="0"/>
              <a:t>Esetileg: 0,70 mg/L</a:t>
            </a:r>
          </a:p>
          <a:p>
            <a:pPr algn="ctr"/>
            <a:r>
              <a:rPr lang="hu-HU" sz="2400" dirty="0">
                <a:cs typeface="Arial" panose="020B0604020202020204" pitchFamily="34" charset="0"/>
              </a:rPr>
              <a:t>ahol klór alapú oxidálószert adagolnak, évente, összesen </a:t>
            </a:r>
            <a:r>
              <a:rPr lang="hu-HU" sz="2400" dirty="0" err="1">
                <a:cs typeface="Arial" panose="020B0604020202020204" pitchFamily="34" charset="0"/>
              </a:rPr>
              <a:t>max</a:t>
            </a:r>
            <a:r>
              <a:rPr lang="hu-HU" sz="2400" dirty="0">
                <a:cs typeface="Arial" panose="020B0604020202020204" pitchFamily="34" charset="0"/>
              </a:rPr>
              <a:t> 30 nap egybefüggő időtartamig</a:t>
            </a:r>
            <a:endParaRPr lang="hu-HU" sz="2400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208" y="1460994"/>
            <a:ext cx="1553788" cy="925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32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E268C2-DF3C-47B1-8B6A-14B882149009}"/>
              </a:ext>
            </a:extLst>
          </p:cNvPr>
          <p:cNvSpPr txBox="1">
            <a:spLocks/>
          </p:cNvSpPr>
          <p:nvPr/>
        </p:nvSpPr>
        <p:spPr>
          <a:xfrm>
            <a:off x="1097280" y="470674"/>
            <a:ext cx="10058400" cy="6970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4400" dirty="0">
                <a:solidFill>
                  <a:schemeClr val="tx1"/>
                </a:solidFill>
              </a:rPr>
              <a:t>Mérési módszerek – </a:t>
            </a:r>
            <a:r>
              <a:rPr lang="hu-HU" sz="4400" dirty="0" err="1">
                <a:solidFill>
                  <a:schemeClr val="tx1"/>
                </a:solidFill>
              </a:rPr>
              <a:t>klorit</a:t>
            </a:r>
            <a:r>
              <a:rPr lang="hu-HU" sz="4400" dirty="0">
                <a:solidFill>
                  <a:schemeClr val="tx1"/>
                </a:solidFill>
              </a:rPr>
              <a:t> és klorát ionok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id="{3ED21FE7-F1BB-4275-80C3-B9E07ED84FF2}"/>
              </a:ext>
            </a:extLst>
          </p:cNvPr>
          <p:cNvSpPr txBox="1">
            <a:spLocks/>
          </p:cNvSpPr>
          <p:nvPr/>
        </p:nvSpPr>
        <p:spPr>
          <a:xfrm>
            <a:off x="2386012" y="1354239"/>
            <a:ext cx="9535911" cy="4567464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2800" dirty="0">
                <a:solidFill>
                  <a:schemeClr val="tx1"/>
                </a:solidFill>
              </a:rPr>
              <a:t>Ionkromatográfiás módszerek - többnyire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MSZ EN ISO 10304-4:2000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/>
                </a:solidFill>
              </a:rPr>
              <a:t>Direkt injektálás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/>
                </a:solidFill>
              </a:rPr>
              <a:t>IC – Vezetőképességi detektorral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/>
                </a:solidFill>
              </a:rPr>
              <a:t>Méréshatár: 0,05 mg/L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tx1"/>
                </a:solidFill>
              </a:rPr>
              <a:t> EPA </a:t>
            </a:r>
            <a:r>
              <a:rPr lang="hu-HU" sz="2800" dirty="0" err="1">
                <a:solidFill>
                  <a:schemeClr val="tx1"/>
                </a:solidFill>
              </a:rPr>
              <a:t>Method</a:t>
            </a:r>
            <a:r>
              <a:rPr lang="hu-HU" sz="2800" dirty="0">
                <a:solidFill>
                  <a:schemeClr val="tx1"/>
                </a:solidFill>
              </a:rPr>
              <a:t> 300.1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hu-HU" sz="16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2800" dirty="0" err="1">
                <a:solidFill>
                  <a:schemeClr val="tx1"/>
                </a:solidFill>
              </a:rPr>
              <a:t>Titrálásos</a:t>
            </a:r>
            <a:r>
              <a:rPr lang="hu-HU" sz="2800" dirty="0">
                <a:solidFill>
                  <a:schemeClr val="tx1"/>
                </a:solidFill>
              </a:rPr>
              <a:t> módszer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600" dirty="0">
                <a:solidFill>
                  <a:schemeClr val="tx1"/>
                </a:solidFill>
              </a:rPr>
              <a:t>Standard </a:t>
            </a:r>
            <a:r>
              <a:rPr lang="hu-HU" sz="2600" dirty="0" err="1">
                <a:solidFill>
                  <a:schemeClr val="tx1"/>
                </a:solidFill>
              </a:rPr>
              <a:t>Methods</a:t>
            </a:r>
            <a:r>
              <a:rPr lang="hu-HU" sz="2600" dirty="0">
                <a:solidFill>
                  <a:schemeClr val="tx1"/>
                </a:solidFill>
              </a:rPr>
              <a:t> 20th </a:t>
            </a:r>
            <a:r>
              <a:rPr lang="hu-HU" sz="2600" dirty="0" err="1">
                <a:solidFill>
                  <a:schemeClr val="tx1"/>
                </a:solidFill>
              </a:rPr>
              <a:t>Ed</a:t>
            </a:r>
            <a:r>
              <a:rPr lang="hu-HU" sz="2600" dirty="0">
                <a:solidFill>
                  <a:schemeClr val="tx1"/>
                </a:solidFill>
              </a:rPr>
              <a:t>., 1998 (4500-ClO2)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u-HU" sz="2400" dirty="0">
                <a:solidFill>
                  <a:schemeClr val="tx1"/>
                </a:solidFill>
              </a:rPr>
              <a:t>Több lépéses, </a:t>
            </a:r>
            <a:r>
              <a:rPr lang="hu-HU" sz="2400" dirty="0" err="1">
                <a:solidFill>
                  <a:schemeClr val="tx1"/>
                </a:solidFill>
              </a:rPr>
              <a:t>titrálásos</a:t>
            </a:r>
            <a:r>
              <a:rPr lang="hu-HU" sz="2400" dirty="0">
                <a:solidFill>
                  <a:schemeClr val="tx1"/>
                </a:solidFill>
              </a:rPr>
              <a:t> folyamat – több zavaró hatás, kisebb pontosság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hu-HU" sz="24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hu-HU" sz="2600" dirty="0">
              <a:solidFill>
                <a:schemeClr val="tx1"/>
              </a:solidFill>
            </a:endParaRPr>
          </a:p>
        </p:txBody>
      </p:sp>
      <p:pic>
        <p:nvPicPr>
          <p:cNvPr id="5" name="Picture 4" descr="Megjelent az ISO 9001 szabvány legújabb változatat">
            <a:extLst>
              <a:ext uri="{FF2B5EF4-FFF2-40B4-BE49-F238E27FC236}">
                <a16:creationId xmlns:a16="http://schemas.microsoft.com/office/drawing/2014/main" id="{4B6754D1-F677-45D9-B447-8C387AE2B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043" y="1782805"/>
            <a:ext cx="1261090" cy="1041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4645F84-0823-487E-9D10-D59CA3E7ED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42" t="23183" r="12997" b="22230"/>
          <a:stretch/>
        </p:blipFill>
        <p:spPr bwMode="auto">
          <a:xfrm>
            <a:off x="617569" y="3613101"/>
            <a:ext cx="1557337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75" y="4652435"/>
            <a:ext cx="1114426" cy="152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742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E268C2-DF3C-47B1-8B6A-14B882149009}"/>
              </a:ext>
            </a:extLst>
          </p:cNvPr>
          <p:cNvSpPr txBox="1">
            <a:spLocks/>
          </p:cNvSpPr>
          <p:nvPr/>
        </p:nvSpPr>
        <p:spPr>
          <a:xfrm>
            <a:off x="1097280" y="470674"/>
            <a:ext cx="10058400" cy="6970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4400" dirty="0">
                <a:solidFill>
                  <a:schemeClr val="tx1"/>
                </a:solidFill>
              </a:rPr>
              <a:t> MSZ EN ISO 10304-4:2000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id="{3ED21FE7-F1BB-4275-80C3-B9E07ED84FF2}"/>
              </a:ext>
            </a:extLst>
          </p:cNvPr>
          <p:cNvSpPr txBox="1">
            <a:spLocks/>
          </p:cNvSpPr>
          <p:nvPr/>
        </p:nvSpPr>
        <p:spPr>
          <a:xfrm>
            <a:off x="471488" y="1550212"/>
            <a:ext cx="10563455" cy="4385778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600" dirty="0" err="1">
                <a:solidFill>
                  <a:schemeClr val="tx1"/>
                </a:solidFill>
              </a:rPr>
              <a:t>Ionkromatográf</a:t>
            </a:r>
            <a:r>
              <a:rPr lang="hu-HU" sz="2600" dirty="0">
                <a:solidFill>
                  <a:schemeClr val="tx1"/>
                </a:solidFill>
              </a:rPr>
              <a:t> – Vezetőképességi detektor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600" dirty="0">
                <a:solidFill>
                  <a:schemeClr val="tx1"/>
                </a:solidFill>
              </a:rPr>
              <a:t>Azonnali mérés (24 h-n belül), hűtéssel 1 hét, (fagyasztással 2 hét)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hu-HU" sz="2600" dirty="0">
              <a:solidFill>
                <a:schemeClr val="tx1"/>
              </a:solidFill>
            </a:endParaRP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600" dirty="0">
                <a:solidFill>
                  <a:schemeClr val="tx1"/>
                </a:solidFill>
              </a:rPr>
              <a:t>Direkt injektálás - nincs tartósítás, se mintaelőkészítés alapvetően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600" dirty="0">
                <a:solidFill>
                  <a:schemeClr val="tx1"/>
                </a:solidFill>
              </a:rPr>
              <a:t>Készülék védelmében: </a:t>
            </a:r>
            <a:r>
              <a:rPr lang="hu-HU" sz="2600" dirty="0" err="1">
                <a:solidFill>
                  <a:schemeClr val="tx1"/>
                </a:solidFill>
              </a:rPr>
              <a:t>lúgosítás</a:t>
            </a:r>
            <a:r>
              <a:rPr lang="hu-HU" sz="2600" dirty="0">
                <a:solidFill>
                  <a:schemeClr val="tx1"/>
                </a:solidFill>
              </a:rPr>
              <a:t> (</a:t>
            </a:r>
            <a:r>
              <a:rPr lang="hu-HU" sz="2600" dirty="0" err="1">
                <a:solidFill>
                  <a:schemeClr val="tx1"/>
                </a:solidFill>
              </a:rPr>
              <a:t>NaOH</a:t>
            </a:r>
            <a:r>
              <a:rPr lang="hu-HU" sz="2600" dirty="0">
                <a:solidFill>
                  <a:schemeClr val="tx1"/>
                </a:solidFill>
              </a:rPr>
              <a:t>), szűrés (0,22 µm PES)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600" dirty="0" err="1">
                <a:solidFill>
                  <a:schemeClr val="tx1"/>
                </a:solidFill>
              </a:rPr>
              <a:t>V</a:t>
            </a:r>
            <a:r>
              <a:rPr lang="hu-HU" sz="2600" baseline="-25000" dirty="0" err="1">
                <a:solidFill>
                  <a:schemeClr val="tx1"/>
                </a:solidFill>
              </a:rPr>
              <a:t>inj</a:t>
            </a:r>
            <a:r>
              <a:rPr lang="hu-HU" sz="2600" dirty="0">
                <a:solidFill>
                  <a:schemeClr val="tx1"/>
                </a:solidFill>
              </a:rPr>
              <a:t>= 10 µl, oszlopok: AS11-HC/AG11-HC, KOH </a:t>
            </a:r>
            <a:r>
              <a:rPr lang="hu-HU" sz="2600" dirty="0" err="1">
                <a:solidFill>
                  <a:schemeClr val="tx1"/>
                </a:solidFill>
              </a:rPr>
              <a:t>eluens</a:t>
            </a:r>
            <a:endParaRPr lang="hu-HU" sz="2600" dirty="0">
              <a:solidFill>
                <a:schemeClr val="tx1"/>
              </a:solidFill>
            </a:endParaRP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600" dirty="0">
                <a:solidFill>
                  <a:schemeClr val="tx1"/>
                </a:solidFill>
              </a:rPr>
              <a:t>Klorát ion: külön, lassabb mérés (</a:t>
            </a:r>
            <a:r>
              <a:rPr lang="hu-HU" sz="2600" dirty="0" err="1">
                <a:solidFill>
                  <a:schemeClr val="tx1"/>
                </a:solidFill>
              </a:rPr>
              <a:t>koelúció</a:t>
            </a:r>
            <a:r>
              <a:rPr lang="hu-HU" sz="2600" dirty="0">
                <a:solidFill>
                  <a:schemeClr val="tx1"/>
                </a:solidFill>
              </a:rPr>
              <a:t> a karbonáttal)</a:t>
            </a:r>
          </a:p>
          <a:p>
            <a:pPr lvl="1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hu-HU" sz="2600" dirty="0">
                <a:solidFill>
                  <a:schemeClr val="tx1"/>
                </a:solidFill>
              </a:rPr>
              <a:t>Méréshatár: klorit ion - 0,03 mg/L, klorát ion - 0,05 mg/L</a:t>
            </a:r>
          </a:p>
        </p:txBody>
      </p:sp>
    </p:spTree>
    <p:extLst>
      <p:ext uri="{BB962C8B-B14F-4D97-AF65-F5344CB8AC3E}">
        <p14:creationId xmlns:p14="http://schemas.microsoft.com/office/powerpoint/2010/main" val="1899343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E_ESCAIDE" id="{B8231E25-80D9-5448-AC43-7FBE7D1A89CD}" vid="{168D9E2F-84EA-B640-B4C0-A4315794611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1114</TotalTime>
  <Words>846</Words>
  <Application>Microsoft Office PowerPoint</Application>
  <PresentationFormat>Szélesvásznú</PresentationFormat>
  <Paragraphs>135</Paragraphs>
  <Slides>13</Slides>
  <Notes>6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8" baseType="lpstr">
      <vt:lpstr>Arial</vt:lpstr>
      <vt:lpstr>Cambria Math</vt:lpstr>
      <vt:lpstr>Wingdings</vt:lpstr>
      <vt:lpstr>Office-téma</vt:lpstr>
      <vt:lpstr>ChemSketch</vt:lpstr>
      <vt:lpstr>Vizsgálati módszerek,  laboratóriumi tapasztalatok II. Haloecetsavak, klorit/klorát, urán</vt:lpstr>
      <vt:lpstr>PowerPoint-bemutató</vt:lpstr>
      <vt:lpstr>PowerPoint-bemutató</vt:lpstr>
      <vt:lpstr>PowerPoint-bemutató</vt:lpstr>
      <vt:lpstr>PowerPoint-bemutató</vt:lpstr>
      <vt:lpstr>PowerPoint-bemutató</vt:lpstr>
      <vt:lpstr>Klorit és klorát ionok</vt:lpstr>
      <vt:lpstr>PowerPoint-bemutató</vt:lpstr>
      <vt:lpstr>PowerPoint-bemutató</vt:lpstr>
      <vt:lpstr>Urán</vt:lpstr>
      <vt:lpstr>PowerPoint-bemutató</vt:lpstr>
      <vt:lpstr>PowerPoint-bemutató</vt:lpstr>
      <vt:lpstr>Köszönöm a megtisztelő figyelmet!</vt:lpstr>
    </vt:vector>
  </TitlesOfParts>
  <Company>NNK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WASTEWATER SURVEILLANCE</dc:title>
  <dc:creator>Izsák Bálint</dc:creator>
  <cp:lastModifiedBy>Dóra Gere</cp:lastModifiedBy>
  <cp:revision>202</cp:revision>
  <dcterms:created xsi:type="dcterms:W3CDTF">2023-11-07T10:04:01Z</dcterms:created>
  <dcterms:modified xsi:type="dcterms:W3CDTF">2024-01-25T06:24:25Z</dcterms:modified>
</cp:coreProperties>
</file>